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A3173-0B85-800C-0372-F7F7592FF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55D91A2-6A86-EEA1-D4AB-9A06C1487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450DBF2-FA2D-D8A1-D959-E2E21FD6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26E678-5A82-2D1C-D315-46F26EF6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DA813C-06B4-01B9-4D84-4F5F6B37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7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DE698-2243-819F-5F43-DD21E2F7B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95F2C8-19A9-7D48-C5CE-E41806E8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CDB02D-72A6-7385-7B97-6664BE17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2FC4C6-12E5-E778-496E-5C9E8338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46A45F-1975-5FE4-6D88-21D39A192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7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15EFD64-4F54-69CD-19A0-7AF7D5B51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95CCC24-709E-6A2C-8D0D-651D40DA3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51CCEC-56C2-8E09-38AB-A5DC840A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AAF75B-E958-71E3-A39C-96AC9638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F9A1F-60E9-F466-FB5C-F4CFE51D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8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DA15B-B901-72A8-0C35-F9B69FF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539747-78BE-DA8B-C8FF-C23A10895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1DA83E-1E32-D1E1-6176-1F90AE29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CBEBC1-F29E-EF0C-F614-DB5EAA2E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30CA10-F057-A89F-ED16-6473DF36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F69364-5C93-71F5-289A-E2EECC2E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95E9AC-DD03-783D-B573-3A92D44E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5E408C-1E63-4E57-7AD7-F0201CE9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C4E141-C257-614B-183A-68C13944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616DE8-E644-6920-8D41-5A0997AA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07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3C3A1C-AC78-99C5-BD8C-F6A8CAE0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E5B683-BD27-990E-BE36-9406C0739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B3C7B5-A2A8-6D3F-B81B-7CD62CA34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E04F20-3453-F937-ED1E-1A6B3F0B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365C3C-58DD-B3EB-FE46-AAC4DA6C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A34851-EEA1-0072-5802-DD57E897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484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AD1762-09B7-1576-F476-9C6B9ED1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E3E018-9BDB-3287-9DA6-4CFF5B8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5D0772-9213-C5A3-61AD-71BE71F43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3C8F407-D5AE-050F-0CB3-F44272927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2242C5-E588-D127-9248-4BB38E552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69D9EB9-A1F4-0544-5220-7CD058EC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44585BA-5099-B8B2-9795-72AD11C9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6239ED-B62A-A60A-5379-180D5BAD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27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66C68-E817-67CD-065B-9343206E9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0835338-99BA-B021-F695-CD4DA335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CF0CC83-EC6A-0F5C-A212-CA2A44D9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3599B7-8CD8-5323-27D3-175BA8D1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387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8031137-753A-F440-F9B5-48E77823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0A67326-DFCF-4D19-D160-AD5AC64A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9BE99B5-A90C-0DFE-BD9D-B9A81D5DD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26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6F38A6-0384-7A37-DCDC-3A90CD99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D2E8CB-557D-EFC5-E603-A25BE6C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6A7942-C235-AB32-A853-8FE4575FD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5E3349-9169-4E8F-B0F1-CE2F07AD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5C320A-8732-0B52-CCAD-9A04D331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9DA0B1-B257-BB49-462A-65DFBC2C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71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6DE4E-4493-CB8C-738F-481302B3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4276B57-10D6-AA15-292D-9048FA262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246B6A-7CD9-0666-9124-7C9D54A34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F805A4B-76E5-57E2-043D-31574290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486794-19D0-F6EA-B77B-E1E0E307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399EDCC-8858-A367-04C7-ACAA635E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3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7F7E9B-152D-B5B4-11B2-B1D7170EA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04BCCE-9B8C-F81D-00BD-C25554861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17363-7F11-E5F3-9222-9321B3A2E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EB5DC-5B54-4374-8063-6604C8261B01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53BAFA-A78E-7E5B-1FC8-0C98AF484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FE86085-1536-DF28-526B-C0C4DE715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ED557-8E1A-4D3F-93DB-F280CD2983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2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C9F226-F8BC-F53B-C28D-B5387D7EC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277" y="1407588"/>
            <a:ext cx="9144000" cy="2387600"/>
          </a:xfrm>
        </p:spPr>
        <p:txBody>
          <a:bodyPr>
            <a:noAutofit/>
          </a:bodyPr>
          <a:lstStyle/>
          <a:p>
            <a:r>
              <a:rPr lang="fi-FI" b="1" i="0" dirty="0">
                <a:solidFill>
                  <a:srgbClr val="4F4F4F"/>
                </a:solidFill>
                <a:effectLst/>
                <a:latin typeface="trebuchet ms" panose="020B0603020202020204" pitchFamily="34" charset="0"/>
              </a:rPr>
              <a:t>Tasapainoilua testosteronihoidon kanssa</a:t>
            </a:r>
            <a:endParaRPr lang="fi-FI" b="1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108452B-AD1B-419E-1750-5AB5F9779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Urologian </a:t>
            </a:r>
            <a:r>
              <a:rPr lang="fi-FI" dirty="0" err="1"/>
              <a:t>el</a:t>
            </a:r>
            <a:r>
              <a:rPr lang="fi-FI" dirty="0"/>
              <a:t> Ville Saari</a:t>
            </a:r>
          </a:p>
        </p:txBody>
      </p:sp>
    </p:spTree>
    <p:extLst>
      <p:ext uri="{BB962C8B-B14F-4D97-AF65-F5344CB8AC3E}">
        <p14:creationId xmlns:p14="http://schemas.microsoft.com/office/powerpoint/2010/main" val="207801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E6DEC2-499A-439E-BE68-7842A207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Vasta-aiheet korvaushoidolle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10D75B-B857-18A9-27D7-81437AEE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Sydämen vaikea vajaatoiminta</a:t>
            </a:r>
          </a:p>
          <a:p>
            <a:r>
              <a:rPr lang="fi-FI" dirty="0"/>
              <a:t>Paikallisesti edennyt / </a:t>
            </a:r>
            <a:r>
              <a:rPr lang="fi-FI" dirty="0" err="1"/>
              <a:t>metastasoitunut</a:t>
            </a:r>
            <a:r>
              <a:rPr lang="fi-FI" dirty="0"/>
              <a:t> eturauhassyöpä</a:t>
            </a:r>
          </a:p>
          <a:p>
            <a:pPr lvl="2"/>
            <a:r>
              <a:rPr lang="fi-FI" dirty="0"/>
              <a:t>Jos eturauhassyöpä tiedossa tai PSA koholla, niin urologia konsultoitava ennen hoidon aloitusta</a:t>
            </a:r>
          </a:p>
          <a:p>
            <a:r>
              <a:rPr lang="fi-FI" dirty="0"/>
              <a:t>Rintasyöpä</a:t>
            </a:r>
          </a:p>
          <a:p>
            <a:r>
              <a:rPr lang="fi-FI" dirty="0"/>
              <a:t>Relatiivisena lasten hankinta</a:t>
            </a:r>
          </a:p>
          <a:p>
            <a:r>
              <a:rPr lang="fi-FI" dirty="0" err="1"/>
              <a:t>Polysytemia</a:t>
            </a:r>
            <a:r>
              <a:rPr lang="fi-FI" dirty="0"/>
              <a:t> (</a:t>
            </a:r>
            <a:r>
              <a:rPr lang="fi-FI" dirty="0" err="1"/>
              <a:t>Hkr</a:t>
            </a:r>
            <a:r>
              <a:rPr lang="fi-FI" dirty="0"/>
              <a:t> &gt;50)</a:t>
            </a:r>
          </a:p>
          <a:p>
            <a:r>
              <a:rPr lang="fi-FI" dirty="0"/>
              <a:t>Tukostaipumus, </a:t>
            </a:r>
            <a:r>
              <a:rPr lang="fi-FI" dirty="0" err="1"/>
              <a:t>trombofilia</a:t>
            </a:r>
            <a:endParaRPr lang="fi-FI" dirty="0"/>
          </a:p>
          <a:p>
            <a:r>
              <a:rPr lang="fi-FI" dirty="0"/>
              <a:t>6kk sisällä sairastettu sydän- tai aivoinfarkti</a:t>
            </a:r>
          </a:p>
        </p:txBody>
      </p:sp>
    </p:spTree>
    <p:extLst>
      <p:ext uri="{BB962C8B-B14F-4D97-AF65-F5344CB8AC3E}">
        <p14:creationId xmlns:p14="http://schemas.microsoft.com/office/powerpoint/2010/main" val="123223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F216A0-7838-2F06-3230-FD71B0EA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Korvaushoidon hyödyt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3779A9-EF33-EE6E-D5BD-56EC93E8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Seksuaalioireet sekä mahdolliset muut oireet lievittyvät</a:t>
            </a:r>
          </a:p>
          <a:p>
            <a:r>
              <a:rPr lang="fi-FI" dirty="0"/>
              <a:t>Luuston tiheys paranee</a:t>
            </a:r>
          </a:p>
          <a:p>
            <a:r>
              <a:rPr lang="fi-FI" dirty="0"/>
              <a:t>Lihasmassa lisääntyy, rasvakudos vähenee</a:t>
            </a:r>
          </a:p>
          <a:p>
            <a:r>
              <a:rPr lang="fi-FI" dirty="0"/>
              <a:t>Voi parantaa glukoosiaineenvaihduntaa sekä rasva-aineenvaihduntaa</a:t>
            </a:r>
          </a:p>
          <a:p>
            <a:endParaRPr lang="fi-FI" dirty="0"/>
          </a:p>
        </p:txBody>
      </p:sp>
      <p:pic>
        <p:nvPicPr>
          <p:cNvPr id="4" name="Picture 2" descr="Biomedicines 11 00670 g001">
            <a:extLst>
              <a:ext uri="{FF2B5EF4-FFF2-40B4-BE49-F238E27FC236}">
                <a16:creationId xmlns:a16="http://schemas.microsoft.com/office/drawing/2014/main" id="{2699761B-A059-37F9-9C50-5908330A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89" y="3973679"/>
            <a:ext cx="4889894" cy="266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5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DE64C-D9BF-0B7E-0C90-D9B7C372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Haitat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1EC38A-AED6-D924-00C0-B21E14E3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Oma testosteroni- ja siittiötuotanto hiipuu ja loppuu jopa pysyvästi, kivekset surkastuvat</a:t>
            </a:r>
          </a:p>
          <a:p>
            <a:r>
              <a:rPr lang="fi-FI" dirty="0" err="1"/>
              <a:t>Hkr</a:t>
            </a:r>
            <a:r>
              <a:rPr lang="fi-FI" dirty="0"/>
              <a:t> ja Hb voi nousta liikaa</a:t>
            </a:r>
          </a:p>
          <a:p>
            <a:pPr lvl="1"/>
            <a:r>
              <a:rPr lang="fi-FI" dirty="0" err="1"/>
              <a:t>Hkr</a:t>
            </a:r>
            <a:r>
              <a:rPr lang="fi-FI" dirty="0"/>
              <a:t> tulisi olla &lt;0,54  </a:t>
            </a:r>
          </a:p>
          <a:p>
            <a:pPr lvl="1"/>
            <a:r>
              <a:rPr lang="fi-FI" dirty="0"/>
              <a:t>taustalla voi olla myös uniapnea, tupakoitsija, krooninen keuhkosairaus, hemokromatoosi…</a:t>
            </a:r>
          </a:p>
          <a:p>
            <a:pPr lvl="1"/>
            <a:r>
              <a:rPr lang="fi-FI" dirty="0"/>
              <a:t>Annosvähennys tarvittaessa</a:t>
            </a:r>
          </a:p>
          <a:p>
            <a:endParaRPr lang="fi-FI" sz="2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4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5971EF-B1A0-E7B9-2003-93E40592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E88189-B05D-6582-42AF-C8BE0FCC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Yhteyttä </a:t>
            </a:r>
            <a:r>
              <a:rPr lang="fi-FI" sz="2800" dirty="0" err="1"/>
              <a:t>kardiovaskulaarisairauksiin</a:t>
            </a:r>
            <a:r>
              <a:rPr lang="fi-FI" sz="2800" dirty="0"/>
              <a:t> epäilty, ei osoitusta terapeuttisilla pitoisuuksilla</a:t>
            </a:r>
          </a:p>
          <a:p>
            <a:r>
              <a:rPr lang="fi-FI" sz="2800" dirty="0"/>
              <a:t>Ei yhteyttä prostatasyövän kehittymiseen, kuitenkin PSA-kontrolleja suositellaan</a:t>
            </a:r>
          </a:p>
          <a:p>
            <a:r>
              <a:rPr lang="fi-FI" sz="2800" dirty="0"/>
              <a:t>Ei yhteyttä uniapneaan, tätäkin epäilty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36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039D5F-3291-A086-BA82-21A58BF8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Toteutus ja seuranta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F93EB0-CF93-CC9E-6420-B3B55784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Mittauksia aluksi tiheästi kunnes hyvä annostelu löydetty</a:t>
            </a:r>
          </a:p>
          <a:p>
            <a:r>
              <a:rPr lang="fi-FI" dirty="0"/>
              <a:t>Geelihoidossa ensimmäinen mittaus esimerkiksi muutaman viikon kuluttua aloituksesta</a:t>
            </a:r>
          </a:p>
          <a:p>
            <a:pPr lvl="1"/>
            <a:r>
              <a:rPr lang="fi-FI" dirty="0"/>
              <a:t>2-3h geelin levittämisen jälkeen (valmistajien suositukset vaihtelevat)</a:t>
            </a:r>
          </a:p>
          <a:p>
            <a:pPr lvl="1"/>
            <a:r>
              <a:rPr lang="fi-FI" dirty="0"/>
              <a:t>Geeliä ei saa levittää mittauspäivänä yläraajoihin</a:t>
            </a:r>
          </a:p>
          <a:p>
            <a:pPr lvl="1"/>
            <a:r>
              <a:rPr lang="fi-FI" dirty="0"/>
              <a:t>Tavoite viiterajan alakeskivaiheilla 12-24nmol/l</a:t>
            </a:r>
          </a:p>
          <a:p>
            <a:r>
              <a:rPr lang="fi-FI" dirty="0"/>
              <a:t>Pistoshoidossa suosituksena mittaus juuri ennen seuraavaa pistosta</a:t>
            </a:r>
          </a:p>
          <a:p>
            <a:pPr lvl="1"/>
            <a:r>
              <a:rPr lang="fi-FI" dirty="0"/>
              <a:t>Tavoite viiterajan alakolmanneksella</a:t>
            </a:r>
          </a:p>
          <a:p>
            <a:pPr lvl="1"/>
            <a:r>
              <a:rPr lang="fi-FI" dirty="0"/>
              <a:t>Pistoshoidoissa ensimmäinen kontrollimittaus 3-4 pistoksen jälkeen</a:t>
            </a:r>
          </a:p>
        </p:txBody>
      </p:sp>
    </p:spTree>
    <p:extLst>
      <p:ext uri="{BB962C8B-B14F-4D97-AF65-F5344CB8AC3E}">
        <p14:creationId xmlns:p14="http://schemas.microsoft.com/office/powerpoint/2010/main" val="209316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2AA78-0777-AE5C-8F84-4A13302E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77B79D-F2B3-77EF-B3C7-5013C19C6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PVK seuranta</a:t>
            </a:r>
          </a:p>
          <a:p>
            <a:pPr lvl="1"/>
            <a:r>
              <a:rPr lang="fi-FI" dirty="0"/>
              <a:t>3-6kk hoidon aloituksesta, sitten 6kk kuluttua ja tämän jälkeen vuosittain</a:t>
            </a:r>
          </a:p>
          <a:p>
            <a:r>
              <a:rPr lang="fi-FI" dirty="0"/>
              <a:t>PSA 6kk hoidon aloituksesta ja sitten vuosittain</a:t>
            </a:r>
          </a:p>
          <a:p>
            <a:r>
              <a:rPr lang="fi-FI" dirty="0"/>
              <a:t>(6kk kohdalla maksa-arvot ja lipidit)</a:t>
            </a:r>
          </a:p>
        </p:txBody>
      </p:sp>
    </p:spTree>
    <p:extLst>
      <p:ext uri="{BB962C8B-B14F-4D97-AF65-F5344CB8AC3E}">
        <p14:creationId xmlns:p14="http://schemas.microsoft.com/office/powerpoint/2010/main" val="322510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B6CD85-DB6E-99D0-3445-08B8409F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Tasapainoilua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0BFC77-4382-A1D9-8AF5-4462D0B90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Potilaitten oireet usein epämääräisiä</a:t>
            </a:r>
          </a:p>
          <a:p>
            <a:r>
              <a:rPr lang="fi-FI" dirty="0" err="1"/>
              <a:t>Testo</a:t>
            </a:r>
            <a:r>
              <a:rPr lang="fi-FI" dirty="0"/>
              <a:t> usein harmaalla alueella</a:t>
            </a:r>
          </a:p>
          <a:p>
            <a:pPr lvl="1"/>
            <a:r>
              <a:rPr lang="fi-FI" dirty="0" err="1"/>
              <a:t>Teston</a:t>
            </a:r>
            <a:r>
              <a:rPr lang="fi-FI" dirty="0"/>
              <a:t> piikkiin monet ongelmat jotka eivät siitä johdu?</a:t>
            </a:r>
          </a:p>
          <a:p>
            <a:r>
              <a:rPr lang="fi-FI" dirty="0"/>
              <a:t>Lääkityksen toteutus</a:t>
            </a:r>
          </a:p>
          <a:p>
            <a:pPr lvl="1"/>
            <a:r>
              <a:rPr lang="fi-FI" dirty="0"/>
              <a:t>Geeleistä ihohaittoja, </a:t>
            </a:r>
            <a:r>
              <a:rPr lang="fi-FI" dirty="0" err="1"/>
              <a:t>imeytysmisongelmia</a:t>
            </a:r>
            <a:endParaRPr lang="fi-FI" dirty="0"/>
          </a:p>
          <a:p>
            <a:pPr lvl="1"/>
            <a:r>
              <a:rPr lang="fi-FI" dirty="0"/>
              <a:t>Pistoshoidoissa </a:t>
            </a:r>
            <a:r>
              <a:rPr lang="fi-FI" dirty="0" err="1"/>
              <a:t>testoprofiili</a:t>
            </a:r>
            <a:r>
              <a:rPr lang="fi-FI" dirty="0"/>
              <a:t>: alkuviikkoina korkeampi </a:t>
            </a:r>
            <a:r>
              <a:rPr lang="fi-FI" dirty="0" err="1"/>
              <a:t>testo</a:t>
            </a:r>
            <a:r>
              <a:rPr lang="fi-FI" dirty="0"/>
              <a:t>, hiipuu hiljalleen</a:t>
            </a:r>
          </a:p>
        </p:txBody>
      </p:sp>
    </p:spTree>
    <p:extLst>
      <p:ext uri="{BB962C8B-B14F-4D97-AF65-F5344CB8AC3E}">
        <p14:creationId xmlns:p14="http://schemas.microsoft.com/office/powerpoint/2010/main" val="275719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D598DE-A9C1-38A1-C723-0A227F18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F045A7-19B1-1A42-743C-AD15C2CCB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1996"/>
            <a:ext cx="8437126" cy="3261029"/>
          </a:xfrm>
        </p:spPr>
        <p:txBody>
          <a:bodyPr/>
          <a:lstStyle/>
          <a:p>
            <a:r>
              <a:rPr lang="fi-FI" dirty="0"/>
              <a:t>Ylipaino suurella osalla ongelmana</a:t>
            </a:r>
          </a:p>
          <a:p>
            <a:pPr lvl="1"/>
            <a:r>
              <a:rPr lang="fi-FI" dirty="0"/>
              <a:t>Motivaatio laihduttamiseen? Onnistuuko käytännössä?</a:t>
            </a:r>
          </a:p>
          <a:p>
            <a:pPr lvl="1"/>
            <a:r>
              <a:rPr lang="fi-FI" dirty="0"/>
              <a:t>Saisiko testosteronista lisävirtaa laihduttamiseen?</a:t>
            </a:r>
          </a:p>
          <a:p>
            <a:r>
              <a:rPr lang="fi-FI" dirty="0"/>
              <a:t>Dopingia ikääntyville?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285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C6939-8619-20CE-3AC5-916A4F5D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Urologian chat-tulevaisuus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C12F6C-5B1D-5E37-4089-C2B682C47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30358"/>
            <a:ext cx="10515600" cy="32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4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D9D7F-5736-FFF5-6D32-78104C2A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1FA53D-B681-7D91-04C5-4EADA1650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828" y="1577180"/>
            <a:ext cx="7439025" cy="32432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i-FI" sz="7200" b="1" dirty="0"/>
          </a:p>
          <a:p>
            <a:pPr marL="0" indent="0" algn="ctr">
              <a:buNone/>
            </a:pPr>
            <a:r>
              <a:rPr lang="fi-FI" sz="7200" b="1" dirty="0"/>
              <a:t>Kiitos</a:t>
            </a:r>
          </a:p>
        </p:txBody>
      </p:sp>
      <p:pic>
        <p:nvPicPr>
          <p:cNvPr id="5122" name="Picture 2" descr="Do older guys really retain their strength? Or even get stronger?">
            <a:extLst>
              <a:ext uri="{FF2B5EF4-FFF2-40B4-BE49-F238E27FC236}">
                <a16:creationId xmlns:a16="http://schemas.microsoft.com/office/drawing/2014/main" id="{05E1851A-095A-1ACC-C764-A89C849FA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31" y="1329530"/>
            <a:ext cx="60388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2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9D46E7-8CD0-15D3-3C90-9CAB7E65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Testosteroni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DF9C08-9EED-AF97-ADF8-CD3B55C8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Kivekset tuottaa, LH piiskaa tuotantoa </a:t>
            </a:r>
            <a:r>
              <a:rPr lang="fi-FI" dirty="0" err="1"/>
              <a:t>Leydigien</a:t>
            </a:r>
            <a:r>
              <a:rPr lang="fi-FI" dirty="0"/>
              <a:t> soluissa</a:t>
            </a:r>
          </a:p>
          <a:p>
            <a:r>
              <a:rPr lang="fi-FI" dirty="0"/>
              <a:t>Mitataan aamulla, mielellään paastoarvo (klo 07-11) </a:t>
            </a:r>
          </a:p>
          <a:p>
            <a:r>
              <a:rPr lang="fi-FI" b="0" i="0" dirty="0">
                <a:solidFill>
                  <a:srgbClr val="212529"/>
                </a:solidFill>
                <a:effectLst/>
              </a:rPr>
              <a:t>n.2 % testosteronista biologisesti aktiivisessa muodossa vapaana, loput sitoutuneena </a:t>
            </a:r>
            <a:r>
              <a:rPr lang="fi-FI" b="0" i="0" dirty="0" err="1">
                <a:solidFill>
                  <a:srgbClr val="212529"/>
                </a:solidFill>
                <a:effectLst/>
              </a:rPr>
              <a:t>SHBG:hen</a:t>
            </a:r>
            <a:endParaRPr lang="fi-FI" b="0" i="0" dirty="0">
              <a:solidFill>
                <a:srgbClr val="212529"/>
              </a:solidFill>
              <a:effectLst/>
            </a:endParaRPr>
          </a:p>
          <a:p>
            <a:r>
              <a:rPr lang="fi-FI" dirty="0">
                <a:solidFill>
                  <a:srgbClr val="212529"/>
                </a:solidFill>
              </a:rPr>
              <a:t>Viiterajat aikuisella 10-38 </a:t>
            </a:r>
            <a:r>
              <a:rPr lang="fi-FI" dirty="0" err="1">
                <a:solidFill>
                  <a:srgbClr val="212529"/>
                </a:solidFill>
              </a:rPr>
              <a:t>nmol</a:t>
            </a:r>
            <a:r>
              <a:rPr lang="fi-FI" dirty="0">
                <a:solidFill>
                  <a:srgbClr val="212529"/>
                </a:solidFill>
              </a:rPr>
              <a:t>/l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096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D61960-543C-DF50-4698-082FDD9D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88" y="1388069"/>
            <a:ext cx="4446093" cy="3762772"/>
          </a:xfrm>
        </p:spPr>
        <p:txBody>
          <a:bodyPr/>
          <a:lstStyle/>
          <a:p>
            <a:pPr algn="ctr"/>
            <a:r>
              <a:rPr lang="fi-FI" b="1" dirty="0" err="1"/>
              <a:t>Hypogonadismi</a:t>
            </a:r>
            <a:br>
              <a:rPr lang="fi-FI" b="1" dirty="0"/>
            </a:br>
            <a:r>
              <a:rPr lang="fi-FI" dirty="0"/>
              <a:t>eli testosteronin puutos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998E0AF-49A6-B1FC-64B6-8E7C83C83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57" y="259195"/>
            <a:ext cx="6606073" cy="6339610"/>
          </a:xfrm>
        </p:spPr>
      </p:pic>
    </p:spTree>
    <p:extLst>
      <p:ext uri="{BB962C8B-B14F-4D97-AF65-F5344CB8AC3E}">
        <p14:creationId xmlns:p14="http://schemas.microsoft.com/office/powerpoint/2010/main" val="84844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F442AB-4740-82D6-5AC8-F323BA7E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597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DF615F-C19E-7C5D-F105-DBE9BCE6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116"/>
            <a:ext cx="5851849" cy="4505847"/>
          </a:xfrm>
        </p:spPr>
        <p:txBody>
          <a:bodyPr/>
          <a:lstStyle/>
          <a:p>
            <a:r>
              <a:rPr lang="fi-FI" sz="2800" dirty="0"/>
              <a:t>Oireinen </a:t>
            </a:r>
            <a:r>
              <a:rPr lang="fi-FI" sz="2800" dirty="0" err="1"/>
              <a:t>testovajaus</a:t>
            </a:r>
            <a:r>
              <a:rPr lang="fi-FI" sz="2800" dirty="0"/>
              <a:t> 2,1-5,5%:</a:t>
            </a:r>
            <a:r>
              <a:rPr lang="fi-FI" sz="2800" dirty="0" err="1"/>
              <a:t>lla</a:t>
            </a:r>
            <a:r>
              <a:rPr lang="fi-FI" sz="2800" dirty="0"/>
              <a:t> 40-79v miehistä</a:t>
            </a:r>
          </a:p>
          <a:p>
            <a:r>
              <a:rPr lang="fi-FI" dirty="0"/>
              <a:t>Lisääntyy iän karttuessa</a:t>
            </a:r>
            <a:endParaRPr lang="fi-FI" sz="2800" dirty="0"/>
          </a:p>
          <a:p>
            <a:r>
              <a:rPr lang="fi-FI" b="1" dirty="0"/>
              <a:t>Ylipaino, </a:t>
            </a:r>
            <a:r>
              <a:rPr lang="fi-FI" dirty="0"/>
              <a:t>metabolinen oireyhtymä</a:t>
            </a:r>
          </a:p>
          <a:p>
            <a:pPr lvl="1"/>
            <a:r>
              <a:rPr lang="fi-FI" dirty="0"/>
              <a:t>Osa testosteronista </a:t>
            </a:r>
            <a:r>
              <a:rPr lang="fi-FI" dirty="0" err="1"/>
              <a:t>metaboloituu</a:t>
            </a:r>
            <a:r>
              <a:rPr lang="fi-FI" dirty="0"/>
              <a:t> rasvakudoksessa estrogeeniksi, joka myös vähentää LH-eritystä</a:t>
            </a:r>
          </a:p>
          <a:p>
            <a:pPr lvl="1"/>
            <a:r>
              <a:rPr lang="fi-FI" dirty="0"/>
              <a:t>Jos BMI &gt;30, testosteroni kaikissa ikäluokissa 4-5 </a:t>
            </a:r>
            <a:r>
              <a:rPr lang="fi-FI" dirty="0" err="1"/>
              <a:t>nmol</a:t>
            </a:r>
            <a:r>
              <a:rPr lang="fi-FI" dirty="0"/>
              <a:t>/l normaalia matalampi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Picture 4" descr="Miehen ikääntymiseen liittyvien hormonimuutosten diagnostiikka ja hoito">
            <a:extLst>
              <a:ext uri="{FF2B5EF4-FFF2-40B4-BE49-F238E27FC236}">
                <a16:creationId xmlns:a16="http://schemas.microsoft.com/office/drawing/2014/main" id="{F0D10D09-B69F-B3B7-B9A0-AC552528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21" y="1671116"/>
            <a:ext cx="4811758" cy="39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7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8C898-B48D-31E3-D36E-0B9FBA3C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Testosteronipuutosoireet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9EF5A2-4DD9-1169-3C42-61C60EC7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Seksuaalioireet (tärkeimmät oireet):</a:t>
            </a:r>
          </a:p>
          <a:p>
            <a:pPr lvl="1"/>
            <a:r>
              <a:rPr lang="fi-FI" b="1" dirty="0"/>
              <a:t>Alentunut libido</a:t>
            </a:r>
          </a:p>
          <a:p>
            <a:pPr lvl="1"/>
            <a:r>
              <a:rPr lang="fi-FI" b="1" dirty="0"/>
              <a:t>Erektiohäiriö</a:t>
            </a:r>
          </a:p>
          <a:p>
            <a:pPr lvl="1"/>
            <a:r>
              <a:rPr lang="fi-FI" b="1" dirty="0"/>
              <a:t>Vähentyneet/kadonneet aamuerektiot</a:t>
            </a:r>
          </a:p>
          <a:p>
            <a:pPr lvl="1"/>
            <a:endParaRPr lang="fi-FI" dirty="0"/>
          </a:p>
          <a:p>
            <a:r>
              <a:rPr lang="fi-FI" dirty="0"/>
              <a:t>Muut epäspesifimmät oireet:</a:t>
            </a:r>
          </a:p>
          <a:p>
            <a:pPr lvl="1"/>
            <a:r>
              <a:rPr lang="fi-FI" dirty="0"/>
              <a:t>Mielialan muutokset, depressio, uniongelmat, uupumus, karvoituksen väheneminen, </a:t>
            </a:r>
            <a:r>
              <a:rPr lang="fi-FI" dirty="0" err="1"/>
              <a:t>gynekomastia</a:t>
            </a:r>
            <a:r>
              <a:rPr lang="fi-FI" dirty="0"/>
              <a:t>, kuumat aallot / hikoilu, osteoporoosi, </a:t>
            </a:r>
            <a:r>
              <a:rPr lang="fi-FI" dirty="0" err="1"/>
              <a:t>infertiliteetti</a:t>
            </a:r>
            <a:r>
              <a:rPr lang="fi-FI" dirty="0"/>
              <a:t>, anemia, lisääntynyt rasvan määrä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629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6A0D55-50F9-A773-9692-FE8D5BD0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4ECFD3-092E-E361-AF82-3015EB2B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Testomittaus</a:t>
            </a:r>
            <a:r>
              <a:rPr lang="fi-FI" dirty="0"/>
              <a:t> aamulla (klo 07-11) vähintään kahdesti</a:t>
            </a:r>
          </a:p>
          <a:p>
            <a:pPr lvl="1"/>
            <a:r>
              <a:rPr lang="fi-FI" dirty="0"/>
              <a:t>Näytteen säilyvyys? Arvovaihtelua eri laboratorioiden välillä</a:t>
            </a:r>
          </a:p>
          <a:p>
            <a:r>
              <a:rPr lang="fi-FI" dirty="0"/>
              <a:t>&lt;8mmol/l viittaa </a:t>
            </a:r>
            <a:r>
              <a:rPr lang="fi-FI" dirty="0" err="1"/>
              <a:t>hypogonadismiin</a:t>
            </a:r>
            <a:endParaRPr lang="fi-FI" dirty="0"/>
          </a:p>
          <a:p>
            <a:r>
              <a:rPr lang="fi-FI" dirty="0"/>
              <a:t>8-12mmol/l harmaa alue</a:t>
            </a:r>
          </a:p>
          <a:p>
            <a:pPr lvl="1"/>
            <a:r>
              <a:rPr lang="fi-FI" dirty="0"/>
              <a:t>Vapaasta testosteronista -voi- olla hyötyä</a:t>
            </a:r>
          </a:p>
          <a:p>
            <a:r>
              <a:rPr lang="fi-FI" dirty="0"/>
              <a:t>LH, PRL, PVK, PSA</a:t>
            </a:r>
          </a:p>
          <a:p>
            <a:r>
              <a:rPr lang="fi-FI" dirty="0"/>
              <a:t>Kivekset, eturauhanen, rinnat, karvoitus, RR, BMI, stressi, unettomuus, </a:t>
            </a:r>
            <a:r>
              <a:rPr lang="fi-FI" b="1" dirty="0"/>
              <a:t>uniapnea</a:t>
            </a:r>
          </a:p>
          <a:p>
            <a:r>
              <a:rPr lang="fi-FI" b="1" dirty="0"/>
              <a:t>Endokrinologille</a:t>
            </a:r>
            <a:r>
              <a:rPr lang="fi-FI" dirty="0"/>
              <a:t> jos nuori (&lt;40-50v) tai viitteitä aivolisäkeperäisestä syystä</a:t>
            </a:r>
          </a:p>
        </p:txBody>
      </p:sp>
    </p:spTree>
    <p:extLst>
      <p:ext uri="{BB962C8B-B14F-4D97-AF65-F5344CB8AC3E}">
        <p14:creationId xmlns:p14="http://schemas.microsoft.com/office/powerpoint/2010/main" val="69952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BC4592-E4E9-07BB-CE13-DE31E35D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F0E714-7D75-FA59-71F9-E3E560150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65" y="365125"/>
            <a:ext cx="6301915" cy="64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6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F1FEE-224B-E76D-BBD8-EF885DE9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CA04BD-91F1-79AB-F403-EFDCC05E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Alko, anaboliset steroidit, kannabis pois</a:t>
            </a:r>
          </a:p>
          <a:p>
            <a:r>
              <a:rPr lang="fi-FI" dirty="0"/>
              <a:t>Lääkkeet syyniin: opiaatit, </a:t>
            </a:r>
            <a:r>
              <a:rPr lang="fi-FI" dirty="0" err="1"/>
              <a:t>glukokortikoidit</a:t>
            </a:r>
            <a:r>
              <a:rPr lang="fi-FI" dirty="0"/>
              <a:t>, antiandrogeenit</a:t>
            </a:r>
          </a:p>
          <a:p>
            <a:r>
              <a:rPr lang="fi-FI" b="1" dirty="0"/>
              <a:t>Laihdutus!</a:t>
            </a:r>
          </a:p>
          <a:p>
            <a:pPr lvl="1"/>
            <a:r>
              <a:rPr lang="fi-FI" dirty="0"/>
              <a:t>Nyrkkisääntönä karkeasti 5 BMI laihdutus nostaa testosteronia 5nmol/l</a:t>
            </a:r>
          </a:p>
          <a:p>
            <a:r>
              <a:rPr lang="fi-FI" dirty="0"/>
              <a:t>Testosteronikorvaushoito</a:t>
            </a:r>
          </a:p>
        </p:txBody>
      </p:sp>
    </p:spTree>
    <p:extLst>
      <p:ext uri="{BB962C8B-B14F-4D97-AF65-F5344CB8AC3E}">
        <p14:creationId xmlns:p14="http://schemas.microsoft.com/office/powerpoint/2010/main" val="64164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5BD5B1-32A2-AE8A-2C4F-036195F3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Korvaushoito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036D96-1F9B-2330-01AE-FB65B8C4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Pistokset</a:t>
            </a:r>
          </a:p>
          <a:p>
            <a:pPr lvl="1"/>
            <a:r>
              <a:rPr lang="fi-FI" dirty="0" err="1"/>
              <a:t>Nebido</a:t>
            </a:r>
            <a:r>
              <a:rPr lang="fi-FI" dirty="0"/>
              <a:t> 8-14vko välein</a:t>
            </a:r>
          </a:p>
          <a:p>
            <a:pPr lvl="1"/>
            <a:r>
              <a:rPr lang="fi-FI" dirty="0" err="1"/>
              <a:t>Sustanon</a:t>
            </a:r>
            <a:r>
              <a:rPr lang="fi-FI" dirty="0"/>
              <a:t> 1-3vko välein</a:t>
            </a:r>
          </a:p>
          <a:p>
            <a:r>
              <a:rPr lang="fi-FI" dirty="0"/>
              <a:t>Geelit</a:t>
            </a:r>
          </a:p>
          <a:p>
            <a:pPr lvl="1"/>
            <a:r>
              <a:rPr lang="fi-FI" dirty="0" err="1"/>
              <a:t>Testogel</a:t>
            </a:r>
            <a:r>
              <a:rPr lang="fi-FI" dirty="0"/>
              <a:t>, </a:t>
            </a:r>
            <a:r>
              <a:rPr lang="fi-FI" dirty="0" err="1"/>
              <a:t>Tostran</a:t>
            </a:r>
            <a:r>
              <a:rPr lang="fi-FI" dirty="0"/>
              <a:t>, </a:t>
            </a:r>
            <a:r>
              <a:rPr lang="fi-FI" dirty="0" err="1"/>
              <a:t>Testavan</a:t>
            </a:r>
            <a:endParaRPr lang="fi-FI" dirty="0"/>
          </a:p>
          <a:p>
            <a:pPr lvl="2"/>
            <a:r>
              <a:rPr lang="fi-FI" dirty="0"/>
              <a:t>Aloitusannos 40-60mg</a:t>
            </a:r>
          </a:p>
          <a:p>
            <a:pPr lvl="2"/>
            <a:r>
              <a:rPr lang="fi-FI" dirty="0"/>
              <a:t>Levitetään aamulla</a:t>
            </a:r>
          </a:p>
          <a:p>
            <a:r>
              <a:rPr lang="fi-FI" sz="2800" dirty="0"/>
              <a:t>Korvattavuus </a:t>
            </a:r>
          </a:p>
          <a:p>
            <a:pPr lvl="1"/>
            <a:r>
              <a:rPr lang="fi-FI" dirty="0"/>
              <a:t>Ikä alle 60v, </a:t>
            </a:r>
            <a:r>
              <a:rPr lang="fi-FI" dirty="0" err="1"/>
              <a:t>testo</a:t>
            </a:r>
            <a:r>
              <a:rPr lang="fi-FI" dirty="0"/>
              <a:t> toistetusti alle 10 ja oirelievitys hoitokokeilusta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EA7468B-C39F-127A-C457-B55B4C3A9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2" y="870346"/>
            <a:ext cx="3935026" cy="26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6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520</Words>
  <Application>Microsoft Office PowerPoint</Application>
  <PresentationFormat>Laajakuva</PresentationFormat>
  <Paragraphs>100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Office-teema</vt:lpstr>
      <vt:lpstr>Tasapainoilua testosteronihoidon kanssa</vt:lpstr>
      <vt:lpstr>Testosteroni</vt:lpstr>
      <vt:lpstr>Hypogonadismi eli testosteronin puutos</vt:lpstr>
      <vt:lpstr>PowerPoint-esitys</vt:lpstr>
      <vt:lpstr>Testosteronipuutosoireet</vt:lpstr>
      <vt:lpstr>Tutkiminen</vt:lpstr>
      <vt:lpstr>PowerPoint-esitys</vt:lpstr>
      <vt:lpstr>Hoito</vt:lpstr>
      <vt:lpstr>Korvaushoito</vt:lpstr>
      <vt:lpstr>Vasta-aiheet korvaushoidolle</vt:lpstr>
      <vt:lpstr>Korvaushoidon hyödyt</vt:lpstr>
      <vt:lpstr>Haitat</vt:lpstr>
      <vt:lpstr>PowerPoint-esitys</vt:lpstr>
      <vt:lpstr>Toteutus ja seuranta</vt:lpstr>
      <vt:lpstr>PowerPoint-esitys</vt:lpstr>
      <vt:lpstr>Tasapainoilua</vt:lpstr>
      <vt:lpstr>PowerPoint-esitys</vt:lpstr>
      <vt:lpstr>Urologian chat-tulevaisuus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Tasapainoilua testosteronihoidon kanssa</dc:title>
  <dc:creator>Ville Perttu Saari</dc:creator>
  <cp:lastModifiedBy>Ville Perttu Saari</cp:lastModifiedBy>
  <cp:revision>4</cp:revision>
  <dcterms:created xsi:type="dcterms:W3CDTF">2023-10-10T14:48:34Z</dcterms:created>
  <dcterms:modified xsi:type="dcterms:W3CDTF">2023-10-11T20:30:25Z</dcterms:modified>
</cp:coreProperties>
</file>