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6" r:id="rId6"/>
    <p:sldId id="276" r:id="rId7"/>
    <p:sldId id="262" r:id="rId8"/>
    <p:sldId id="261" r:id="rId9"/>
    <p:sldId id="277" r:id="rId10"/>
    <p:sldId id="278" r:id="rId11"/>
    <p:sldId id="279" r:id="rId12"/>
    <p:sldId id="280" r:id="rId13"/>
    <p:sldId id="281" r:id="rId14"/>
    <p:sldId id="282" r:id="rId15"/>
    <p:sldId id="264" r:id="rId16"/>
    <p:sldId id="283" r:id="rId17"/>
    <p:sldId id="284" r:id="rId18"/>
    <p:sldId id="285" r:id="rId19"/>
    <p:sldId id="265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448C45-D2D5-45D9-A195-2044B28FADD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C7D9F4B-9411-46D5-BA4A-CDC20902A943}">
      <dgm:prSet phldrT="[Teksti]"/>
      <dgm:spPr/>
      <dgm:t>
        <a:bodyPr/>
        <a:lstStyle/>
        <a:p>
          <a:r>
            <a:rPr lang="fi-FI" b="1" dirty="0"/>
            <a:t>Ennen tapahtumaa</a:t>
          </a:r>
        </a:p>
      </dgm:t>
    </dgm:pt>
    <dgm:pt modelId="{9BEC288D-CECC-4C5C-9F9A-2E73CB67B7D7}" type="parTrans" cxnId="{2273B294-7788-4EE1-B321-97C06649F4E5}">
      <dgm:prSet/>
      <dgm:spPr/>
      <dgm:t>
        <a:bodyPr/>
        <a:lstStyle/>
        <a:p>
          <a:endParaRPr lang="fi-FI"/>
        </a:p>
      </dgm:t>
    </dgm:pt>
    <dgm:pt modelId="{FB8CEBBA-798D-4225-996F-2F00ED12EB70}" type="sibTrans" cxnId="{2273B294-7788-4EE1-B321-97C06649F4E5}">
      <dgm:prSet/>
      <dgm:spPr/>
      <dgm:t>
        <a:bodyPr/>
        <a:lstStyle/>
        <a:p>
          <a:endParaRPr lang="fi-FI"/>
        </a:p>
      </dgm:t>
    </dgm:pt>
    <dgm:pt modelId="{F11725B5-25DC-494C-BEC5-F7278A513F58}">
      <dgm:prSet phldrT="[Teksti]"/>
      <dgm:spPr/>
      <dgm:t>
        <a:bodyPr/>
        <a:lstStyle/>
        <a:p>
          <a:r>
            <a:rPr lang="fi-FI" dirty="0"/>
            <a:t>Organisaation valmistautuminen</a:t>
          </a:r>
        </a:p>
      </dgm:t>
    </dgm:pt>
    <dgm:pt modelId="{6EE4189E-8392-47E3-AB89-EA3746F54B1C}" type="parTrans" cxnId="{359D839F-811E-460E-B09C-E094EA3011A9}">
      <dgm:prSet/>
      <dgm:spPr/>
      <dgm:t>
        <a:bodyPr/>
        <a:lstStyle/>
        <a:p>
          <a:endParaRPr lang="fi-FI"/>
        </a:p>
      </dgm:t>
    </dgm:pt>
    <dgm:pt modelId="{E6DF1866-CFA0-40AD-908F-35E5DEFCEC08}" type="sibTrans" cxnId="{359D839F-811E-460E-B09C-E094EA3011A9}">
      <dgm:prSet/>
      <dgm:spPr/>
      <dgm:t>
        <a:bodyPr/>
        <a:lstStyle/>
        <a:p>
          <a:endParaRPr lang="fi-FI"/>
        </a:p>
      </dgm:t>
    </dgm:pt>
    <dgm:pt modelId="{8A1A10C3-A6F1-4B0B-8D5F-D01BDFE4C4C1}">
      <dgm:prSet phldrT="[Teksti]"/>
      <dgm:spPr/>
      <dgm:t>
        <a:bodyPr/>
        <a:lstStyle/>
        <a:p>
          <a:r>
            <a:rPr lang="fi-FI" dirty="0"/>
            <a:t>Henkilökunta on tietoinen Second Victim –prosessista ja sen käyttämisestä</a:t>
          </a:r>
        </a:p>
      </dgm:t>
    </dgm:pt>
    <dgm:pt modelId="{4D52A9CD-4BB6-440A-9FF1-B1C6B0A09198}" type="parTrans" cxnId="{2D3C7EBC-6CA1-4676-A811-64C5E7B53566}">
      <dgm:prSet/>
      <dgm:spPr/>
      <dgm:t>
        <a:bodyPr/>
        <a:lstStyle/>
        <a:p>
          <a:endParaRPr lang="fi-FI"/>
        </a:p>
      </dgm:t>
    </dgm:pt>
    <dgm:pt modelId="{EB5FA8B0-55B0-4EA9-B9D3-63E3145ABE80}" type="sibTrans" cxnId="{2D3C7EBC-6CA1-4676-A811-64C5E7B53566}">
      <dgm:prSet/>
      <dgm:spPr/>
      <dgm:t>
        <a:bodyPr/>
        <a:lstStyle/>
        <a:p>
          <a:endParaRPr lang="fi-FI"/>
        </a:p>
      </dgm:t>
    </dgm:pt>
    <dgm:pt modelId="{12754F16-6D48-4384-9D48-FC9FA90C53F8}">
      <dgm:prSet phldrT="[Teksti]" custT="1"/>
      <dgm:spPr/>
      <dgm:t>
        <a:bodyPr/>
        <a:lstStyle/>
        <a:p>
          <a:r>
            <a:rPr lang="fi-FI" sz="2400" b="1" dirty="0"/>
            <a:t>1</a:t>
          </a:r>
        </a:p>
      </dgm:t>
    </dgm:pt>
    <dgm:pt modelId="{F61EAA30-D20F-42F3-ADDC-AF613DE623AF}" type="parTrans" cxnId="{6368C909-33A1-4160-A4D0-0A20A74FCB4C}">
      <dgm:prSet/>
      <dgm:spPr/>
      <dgm:t>
        <a:bodyPr/>
        <a:lstStyle/>
        <a:p>
          <a:endParaRPr lang="fi-FI"/>
        </a:p>
      </dgm:t>
    </dgm:pt>
    <dgm:pt modelId="{3456DFD4-BA03-4D0B-A641-02EA3DF27ABD}" type="sibTrans" cxnId="{6368C909-33A1-4160-A4D0-0A20A74FCB4C}">
      <dgm:prSet/>
      <dgm:spPr/>
      <dgm:t>
        <a:bodyPr/>
        <a:lstStyle/>
        <a:p>
          <a:endParaRPr lang="fi-FI"/>
        </a:p>
      </dgm:t>
    </dgm:pt>
    <dgm:pt modelId="{64076EC1-7B7B-445D-A201-56B14FD14366}">
      <dgm:prSet phldrT="[Teksti]"/>
      <dgm:spPr/>
      <dgm:t>
        <a:bodyPr/>
        <a:lstStyle/>
        <a:p>
          <a:r>
            <a:rPr lang="fi-FI" dirty="0"/>
            <a:t>VIRHE TAPAHTUU</a:t>
          </a:r>
        </a:p>
      </dgm:t>
    </dgm:pt>
    <dgm:pt modelId="{C85BB61B-350D-4A77-83B1-4C3E16A1C257}" type="parTrans" cxnId="{767DECA5-6247-47E0-9593-C001A6AD9521}">
      <dgm:prSet/>
      <dgm:spPr/>
      <dgm:t>
        <a:bodyPr/>
        <a:lstStyle/>
        <a:p>
          <a:endParaRPr lang="fi-FI"/>
        </a:p>
      </dgm:t>
    </dgm:pt>
    <dgm:pt modelId="{1514A1DF-66EE-4D6B-80CB-0CC4655590D0}" type="sibTrans" cxnId="{767DECA5-6247-47E0-9593-C001A6AD9521}">
      <dgm:prSet/>
      <dgm:spPr/>
      <dgm:t>
        <a:bodyPr/>
        <a:lstStyle/>
        <a:p>
          <a:endParaRPr lang="fi-FI"/>
        </a:p>
      </dgm:t>
    </dgm:pt>
    <dgm:pt modelId="{AE840049-2B1A-4E40-B3FD-C4317CB7144D}">
      <dgm:prSet phldrT="[Teksti]"/>
      <dgm:spPr/>
      <dgm:t>
        <a:bodyPr/>
        <a:lstStyle/>
        <a:p>
          <a:r>
            <a:rPr lang="fi-FI" dirty="0"/>
            <a:t>Välitön reaktio</a:t>
          </a:r>
        </a:p>
      </dgm:t>
    </dgm:pt>
    <dgm:pt modelId="{348BC774-DAD8-40D8-8B19-3561384ED655}" type="parTrans" cxnId="{8B8C5B2B-2808-4638-BF94-D8E1EC84EA0D}">
      <dgm:prSet/>
      <dgm:spPr/>
      <dgm:t>
        <a:bodyPr/>
        <a:lstStyle/>
        <a:p>
          <a:endParaRPr lang="fi-FI"/>
        </a:p>
      </dgm:t>
    </dgm:pt>
    <dgm:pt modelId="{D59AE760-3750-469A-BA5E-29148440BE3A}" type="sibTrans" cxnId="{8B8C5B2B-2808-4638-BF94-D8E1EC84EA0D}">
      <dgm:prSet/>
      <dgm:spPr/>
      <dgm:t>
        <a:bodyPr/>
        <a:lstStyle/>
        <a:p>
          <a:endParaRPr lang="fi-FI"/>
        </a:p>
      </dgm:t>
    </dgm:pt>
    <dgm:pt modelId="{29EE4A5C-4774-4E71-9683-2386491257D8}">
      <dgm:prSet phldrT="[Teksti]" custT="1"/>
      <dgm:spPr/>
      <dgm:t>
        <a:bodyPr/>
        <a:lstStyle/>
        <a:p>
          <a:r>
            <a:rPr lang="fi-FI" sz="2400" dirty="0"/>
            <a:t>2</a:t>
          </a:r>
        </a:p>
      </dgm:t>
    </dgm:pt>
    <dgm:pt modelId="{A41F5214-D5C4-45C8-BAE7-375F2200CEFE}" type="parTrans" cxnId="{4562BB0F-3383-46B0-BE8C-1AF3E08D09AE}">
      <dgm:prSet/>
      <dgm:spPr/>
      <dgm:t>
        <a:bodyPr/>
        <a:lstStyle/>
        <a:p>
          <a:endParaRPr lang="fi-FI"/>
        </a:p>
      </dgm:t>
    </dgm:pt>
    <dgm:pt modelId="{B5C404C6-42F6-478C-87DC-0EF16FA50412}" type="sibTrans" cxnId="{4562BB0F-3383-46B0-BE8C-1AF3E08D09AE}">
      <dgm:prSet/>
      <dgm:spPr/>
      <dgm:t>
        <a:bodyPr/>
        <a:lstStyle/>
        <a:p>
          <a:endParaRPr lang="fi-FI"/>
        </a:p>
      </dgm:t>
    </dgm:pt>
    <dgm:pt modelId="{0CD53709-33AC-4DAF-B975-937396AC38CF}">
      <dgm:prSet phldrT="[Teksti]"/>
      <dgm:spPr/>
      <dgm:t>
        <a:bodyPr/>
        <a:lstStyle/>
        <a:p>
          <a:r>
            <a:rPr lang="fi-FI" dirty="0"/>
            <a:t>ASIAN REALISOITUMINEN, SELVITTELYN KÄYNNISTYMINEN</a:t>
          </a:r>
        </a:p>
      </dgm:t>
    </dgm:pt>
    <dgm:pt modelId="{65E0CB59-1220-42AF-B3D4-89F45C5CDAED}" type="parTrans" cxnId="{06730CA0-401C-4774-AACA-D59ECD25E726}">
      <dgm:prSet/>
      <dgm:spPr/>
      <dgm:t>
        <a:bodyPr/>
        <a:lstStyle/>
        <a:p>
          <a:endParaRPr lang="fi-FI"/>
        </a:p>
      </dgm:t>
    </dgm:pt>
    <dgm:pt modelId="{E517DF40-D660-46D6-BE47-9E8607E7FCBF}" type="sibTrans" cxnId="{06730CA0-401C-4774-AACA-D59ECD25E726}">
      <dgm:prSet/>
      <dgm:spPr/>
      <dgm:t>
        <a:bodyPr/>
        <a:lstStyle/>
        <a:p>
          <a:endParaRPr lang="fi-FI"/>
        </a:p>
      </dgm:t>
    </dgm:pt>
    <dgm:pt modelId="{52DD895E-D99F-452E-8680-19A40311C03D}">
      <dgm:prSet phldrT="[Teksti]"/>
      <dgm:spPr/>
      <dgm:t>
        <a:bodyPr/>
        <a:lstStyle/>
        <a:p>
          <a:r>
            <a:rPr lang="fi-FI" dirty="0"/>
            <a:t>1-2 vrk</a:t>
          </a:r>
        </a:p>
      </dgm:t>
    </dgm:pt>
    <dgm:pt modelId="{B22D48AE-D830-4AAB-8DCE-E77E7FBAF13A}" type="parTrans" cxnId="{164C0569-BFBF-460B-BB16-CC3DA9422FE0}">
      <dgm:prSet/>
      <dgm:spPr/>
      <dgm:t>
        <a:bodyPr/>
        <a:lstStyle/>
        <a:p>
          <a:endParaRPr lang="fi-FI"/>
        </a:p>
      </dgm:t>
    </dgm:pt>
    <dgm:pt modelId="{6CAD30B2-11C9-4111-B513-0372F961C469}" type="sibTrans" cxnId="{164C0569-BFBF-460B-BB16-CC3DA9422FE0}">
      <dgm:prSet/>
      <dgm:spPr/>
      <dgm:t>
        <a:bodyPr/>
        <a:lstStyle/>
        <a:p>
          <a:endParaRPr lang="fi-FI"/>
        </a:p>
      </dgm:t>
    </dgm:pt>
    <dgm:pt modelId="{1DD6CEFD-8B48-4337-975C-141B238C06F0}">
      <dgm:prSet custT="1"/>
      <dgm:spPr/>
      <dgm:t>
        <a:bodyPr/>
        <a:lstStyle/>
        <a:p>
          <a:r>
            <a:rPr lang="fi-FI" sz="2400" dirty="0"/>
            <a:t>3</a:t>
          </a:r>
        </a:p>
      </dgm:t>
    </dgm:pt>
    <dgm:pt modelId="{C2F8F425-A322-4585-99E1-A735EE9DB4C8}" type="parTrans" cxnId="{FAF36B04-9D2B-4943-B1DF-B4A5DA7D865D}">
      <dgm:prSet/>
      <dgm:spPr/>
      <dgm:t>
        <a:bodyPr/>
        <a:lstStyle/>
        <a:p>
          <a:endParaRPr lang="fi-FI"/>
        </a:p>
      </dgm:t>
    </dgm:pt>
    <dgm:pt modelId="{3E47986C-BC9F-4F5C-9088-7D224178EEB0}" type="sibTrans" cxnId="{FAF36B04-9D2B-4943-B1DF-B4A5DA7D865D}">
      <dgm:prSet/>
      <dgm:spPr/>
      <dgm:t>
        <a:bodyPr/>
        <a:lstStyle/>
        <a:p>
          <a:endParaRPr lang="fi-FI"/>
        </a:p>
      </dgm:t>
    </dgm:pt>
    <dgm:pt modelId="{EDE02C50-FB76-4DFB-A756-33AEBEEF9803}">
      <dgm:prSet custT="1"/>
      <dgm:spPr/>
      <dgm:t>
        <a:bodyPr/>
        <a:lstStyle/>
        <a:p>
          <a:r>
            <a:rPr lang="fi-FI" sz="2400" dirty="0"/>
            <a:t>4</a:t>
          </a:r>
        </a:p>
      </dgm:t>
    </dgm:pt>
    <dgm:pt modelId="{CB09E0E6-BFD3-43E9-B23C-E1875BCE09F3}" type="parTrans" cxnId="{AF1CB6B0-7385-4619-9308-A5529D6B8977}">
      <dgm:prSet/>
      <dgm:spPr/>
      <dgm:t>
        <a:bodyPr/>
        <a:lstStyle/>
        <a:p>
          <a:endParaRPr lang="fi-FI"/>
        </a:p>
      </dgm:t>
    </dgm:pt>
    <dgm:pt modelId="{EC0D166A-3C7E-4720-A557-6EEBAF07BDA2}" type="sibTrans" cxnId="{AF1CB6B0-7385-4619-9308-A5529D6B8977}">
      <dgm:prSet/>
      <dgm:spPr/>
      <dgm:t>
        <a:bodyPr/>
        <a:lstStyle/>
        <a:p>
          <a:endParaRPr lang="fi-FI"/>
        </a:p>
      </dgm:t>
    </dgm:pt>
    <dgm:pt modelId="{D5217FF4-EC7F-41F5-9F4A-2907AED0030B}">
      <dgm:prSet custT="1"/>
      <dgm:spPr/>
      <dgm:t>
        <a:bodyPr/>
        <a:lstStyle/>
        <a:p>
          <a:r>
            <a:rPr lang="fi-FI" sz="2400" dirty="0"/>
            <a:t>5</a:t>
          </a:r>
        </a:p>
      </dgm:t>
    </dgm:pt>
    <dgm:pt modelId="{485C565D-93BE-401F-B1CC-4C3136695E07}" type="parTrans" cxnId="{A6388E70-689E-45CC-98CB-CE55A4EEDA72}">
      <dgm:prSet/>
      <dgm:spPr/>
      <dgm:t>
        <a:bodyPr/>
        <a:lstStyle/>
        <a:p>
          <a:endParaRPr lang="fi-FI"/>
        </a:p>
      </dgm:t>
    </dgm:pt>
    <dgm:pt modelId="{58F4E770-35D3-41A8-96A1-A7E520467E25}" type="sibTrans" cxnId="{A6388E70-689E-45CC-98CB-CE55A4EEDA72}">
      <dgm:prSet/>
      <dgm:spPr/>
      <dgm:t>
        <a:bodyPr/>
        <a:lstStyle/>
        <a:p>
          <a:endParaRPr lang="fi-FI"/>
        </a:p>
      </dgm:t>
    </dgm:pt>
    <dgm:pt modelId="{02C6F3DB-A139-4546-B00D-327BEBC76211}">
      <dgm:prSet/>
      <dgm:spPr/>
      <dgm:t>
        <a:bodyPr/>
        <a:lstStyle/>
        <a:p>
          <a:r>
            <a:rPr lang="fi-FI" dirty="0"/>
            <a:t>TAPAUKSEN SELVITTELY ETENEE</a:t>
          </a:r>
        </a:p>
      </dgm:t>
    </dgm:pt>
    <dgm:pt modelId="{35A98429-7385-4E82-A556-85E00DFB667A}" type="parTrans" cxnId="{5E759F88-6529-4A52-8EEB-10F3BDAC6684}">
      <dgm:prSet/>
      <dgm:spPr/>
      <dgm:t>
        <a:bodyPr/>
        <a:lstStyle/>
        <a:p>
          <a:endParaRPr lang="fi-FI"/>
        </a:p>
      </dgm:t>
    </dgm:pt>
    <dgm:pt modelId="{AC674005-0D1D-42D3-B001-406E853BFA49}" type="sibTrans" cxnId="{5E759F88-6529-4A52-8EEB-10F3BDAC6684}">
      <dgm:prSet/>
      <dgm:spPr/>
      <dgm:t>
        <a:bodyPr/>
        <a:lstStyle/>
        <a:p>
          <a:endParaRPr lang="fi-FI"/>
        </a:p>
      </dgm:t>
    </dgm:pt>
    <dgm:pt modelId="{BD734B82-83B1-40A7-84ED-71D885C780FD}">
      <dgm:prSet/>
      <dgm:spPr/>
      <dgm:t>
        <a:bodyPr/>
        <a:lstStyle/>
        <a:p>
          <a:r>
            <a:rPr lang="fi-FI" dirty="0"/>
            <a:t>Viikkoja</a:t>
          </a:r>
        </a:p>
      </dgm:t>
    </dgm:pt>
    <dgm:pt modelId="{C487C161-57B2-4477-89C6-7737A909EC6E}" type="parTrans" cxnId="{4F9D920F-ABF7-4CBE-B72B-76F5ABB6156B}">
      <dgm:prSet/>
      <dgm:spPr/>
      <dgm:t>
        <a:bodyPr/>
        <a:lstStyle/>
        <a:p>
          <a:endParaRPr lang="fi-FI"/>
        </a:p>
      </dgm:t>
    </dgm:pt>
    <dgm:pt modelId="{A70DE711-8209-4905-806B-D8437DFB4456}" type="sibTrans" cxnId="{4F9D920F-ABF7-4CBE-B72B-76F5ABB6156B}">
      <dgm:prSet/>
      <dgm:spPr/>
      <dgm:t>
        <a:bodyPr/>
        <a:lstStyle/>
        <a:p>
          <a:endParaRPr lang="fi-FI"/>
        </a:p>
      </dgm:t>
    </dgm:pt>
    <dgm:pt modelId="{E677F415-D9DE-400D-8F50-82BEA6BC4282}">
      <dgm:prSet/>
      <dgm:spPr/>
      <dgm:t>
        <a:bodyPr/>
        <a:lstStyle/>
        <a:p>
          <a:r>
            <a:rPr lang="fi-FI" dirty="0"/>
            <a:t>TAPAUKSEN RAPORTOINTI JA MAHDOLLISET SEURAAMUKSET</a:t>
          </a:r>
        </a:p>
      </dgm:t>
    </dgm:pt>
    <dgm:pt modelId="{471D6A3C-F781-4D64-8057-68601DB7302C}" type="parTrans" cxnId="{E16211AE-9BE9-41C8-B154-09AC133DF13B}">
      <dgm:prSet/>
      <dgm:spPr/>
      <dgm:t>
        <a:bodyPr/>
        <a:lstStyle/>
        <a:p>
          <a:endParaRPr lang="fi-FI"/>
        </a:p>
      </dgm:t>
    </dgm:pt>
    <dgm:pt modelId="{A06CAA8D-D6C7-44FD-8132-687BB0589E17}" type="sibTrans" cxnId="{E16211AE-9BE9-41C8-B154-09AC133DF13B}">
      <dgm:prSet/>
      <dgm:spPr/>
      <dgm:t>
        <a:bodyPr/>
        <a:lstStyle/>
        <a:p>
          <a:endParaRPr lang="fi-FI"/>
        </a:p>
      </dgm:t>
    </dgm:pt>
    <dgm:pt modelId="{13B77C5B-F129-4147-B1D9-DB316807010C}">
      <dgm:prSet/>
      <dgm:spPr/>
      <dgm:t>
        <a:bodyPr/>
        <a:lstStyle/>
        <a:p>
          <a:r>
            <a:rPr lang="fi-FI" dirty="0"/>
            <a:t>Kuukausia</a:t>
          </a:r>
        </a:p>
      </dgm:t>
    </dgm:pt>
    <dgm:pt modelId="{83468525-395B-4B6A-ACB5-27E446B326EA}" type="parTrans" cxnId="{DBE9AE69-1751-4683-B3A6-95F37E83117D}">
      <dgm:prSet/>
      <dgm:spPr/>
      <dgm:t>
        <a:bodyPr/>
        <a:lstStyle/>
        <a:p>
          <a:endParaRPr lang="fi-FI"/>
        </a:p>
      </dgm:t>
    </dgm:pt>
    <dgm:pt modelId="{D76C71BF-F65A-4F7E-A3C9-EA6D5FE88F6B}" type="sibTrans" cxnId="{DBE9AE69-1751-4683-B3A6-95F37E83117D}">
      <dgm:prSet/>
      <dgm:spPr/>
      <dgm:t>
        <a:bodyPr/>
        <a:lstStyle/>
        <a:p>
          <a:endParaRPr lang="fi-FI"/>
        </a:p>
      </dgm:t>
    </dgm:pt>
    <dgm:pt modelId="{4206CECC-F7CA-44A2-94EB-CFEC3E3875F7}">
      <dgm:prSet/>
      <dgm:spPr/>
      <dgm:t>
        <a:bodyPr/>
        <a:lstStyle/>
        <a:p>
          <a:r>
            <a:rPr lang="fi-FI" dirty="0"/>
            <a:t>LOPPUTULOS</a:t>
          </a:r>
        </a:p>
      </dgm:t>
    </dgm:pt>
    <dgm:pt modelId="{3BED75D7-DE6F-4235-B6BD-7BF07EEB92DA}" type="parTrans" cxnId="{B15C9544-B4AD-4E2D-B19F-F231CEA4DF2D}">
      <dgm:prSet/>
      <dgm:spPr/>
      <dgm:t>
        <a:bodyPr/>
        <a:lstStyle/>
        <a:p>
          <a:endParaRPr lang="fi-FI"/>
        </a:p>
      </dgm:t>
    </dgm:pt>
    <dgm:pt modelId="{4B5E3473-E781-4A9F-BC3F-70784D385CFC}" type="sibTrans" cxnId="{B15C9544-B4AD-4E2D-B19F-F231CEA4DF2D}">
      <dgm:prSet/>
      <dgm:spPr/>
      <dgm:t>
        <a:bodyPr/>
        <a:lstStyle/>
        <a:p>
          <a:endParaRPr lang="fi-FI"/>
        </a:p>
      </dgm:t>
    </dgm:pt>
    <dgm:pt modelId="{D9F6D9B7-CEA1-4216-AD61-9807DE6DB13A}">
      <dgm:prSet/>
      <dgm:spPr/>
      <dgm:t>
        <a:bodyPr/>
        <a:lstStyle/>
        <a:p>
          <a:r>
            <a:rPr lang="fi-FI" dirty="0"/>
            <a:t>Puoli vuotta </a:t>
          </a:r>
          <a:r>
            <a:rPr lang="fi-FI" dirty="0">
              <a:latin typeface="Times New Roman" panose="02020603050405020304" pitchFamily="18" charset="0"/>
              <a:cs typeface="Times New Roman" panose="02020603050405020304" pitchFamily="18" charset="0"/>
            </a:rPr>
            <a:t>→</a:t>
          </a:r>
          <a:endParaRPr lang="fi-FI" dirty="0"/>
        </a:p>
      </dgm:t>
    </dgm:pt>
    <dgm:pt modelId="{AC97E0BB-6FF8-4702-8BBB-7B6D97B522B8}" type="parTrans" cxnId="{1A9AFEC2-2310-41F7-B7FD-0F9E842A1AF2}">
      <dgm:prSet/>
      <dgm:spPr/>
      <dgm:t>
        <a:bodyPr/>
        <a:lstStyle/>
        <a:p>
          <a:endParaRPr lang="fi-FI"/>
        </a:p>
      </dgm:t>
    </dgm:pt>
    <dgm:pt modelId="{1D326E4F-8101-4719-BE83-8323AE6F7007}" type="sibTrans" cxnId="{1A9AFEC2-2310-41F7-B7FD-0F9E842A1AF2}">
      <dgm:prSet/>
      <dgm:spPr/>
      <dgm:t>
        <a:bodyPr/>
        <a:lstStyle/>
        <a:p>
          <a:endParaRPr lang="fi-FI"/>
        </a:p>
      </dgm:t>
    </dgm:pt>
    <dgm:pt modelId="{8852E149-A355-4720-A075-EAD8FE840E11}" type="pres">
      <dgm:prSet presAssocID="{7F448C45-D2D5-45D9-A195-2044B28FADD1}" presName="Name0" presStyleCnt="0">
        <dgm:presLayoutVars>
          <dgm:dir/>
          <dgm:animLvl val="lvl"/>
          <dgm:resizeHandles val="exact"/>
        </dgm:presLayoutVars>
      </dgm:prSet>
      <dgm:spPr/>
    </dgm:pt>
    <dgm:pt modelId="{C2571FE5-73A4-4EB5-BBA3-56B816285250}" type="pres">
      <dgm:prSet presAssocID="{1C7D9F4B-9411-46D5-BA4A-CDC20902A943}" presName="composite" presStyleCnt="0"/>
      <dgm:spPr/>
    </dgm:pt>
    <dgm:pt modelId="{74BFC5D8-1E0E-41C3-B62B-9A69BCBC5764}" type="pres">
      <dgm:prSet presAssocID="{1C7D9F4B-9411-46D5-BA4A-CDC20902A943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804EB420-0F18-4F9A-9D95-F6925B55F16D}" type="pres">
      <dgm:prSet presAssocID="{1C7D9F4B-9411-46D5-BA4A-CDC20902A943}" presName="desTx" presStyleLbl="alignAccFollowNode1" presStyleIdx="0" presStyleCnt="6">
        <dgm:presLayoutVars>
          <dgm:bulletEnabled val="1"/>
        </dgm:presLayoutVars>
      </dgm:prSet>
      <dgm:spPr/>
    </dgm:pt>
    <dgm:pt modelId="{D95AFBA2-54F0-432B-AA98-6ED9D96C2A84}" type="pres">
      <dgm:prSet presAssocID="{FB8CEBBA-798D-4225-996F-2F00ED12EB70}" presName="space" presStyleCnt="0"/>
      <dgm:spPr/>
    </dgm:pt>
    <dgm:pt modelId="{7400F90D-76BA-4A35-B134-7BCC6C82CF50}" type="pres">
      <dgm:prSet presAssocID="{12754F16-6D48-4384-9D48-FC9FA90C53F8}" presName="composite" presStyleCnt="0"/>
      <dgm:spPr/>
    </dgm:pt>
    <dgm:pt modelId="{47ECD489-6372-460A-81A4-174DC4C67ADE}" type="pres">
      <dgm:prSet presAssocID="{12754F16-6D48-4384-9D48-FC9FA90C53F8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349E3124-E5C7-48FF-83BE-3A7DD0E6079F}" type="pres">
      <dgm:prSet presAssocID="{12754F16-6D48-4384-9D48-FC9FA90C53F8}" presName="desTx" presStyleLbl="alignAccFollowNode1" presStyleIdx="1" presStyleCnt="6">
        <dgm:presLayoutVars>
          <dgm:bulletEnabled val="1"/>
        </dgm:presLayoutVars>
      </dgm:prSet>
      <dgm:spPr/>
    </dgm:pt>
    <dgm:pt modelId="{1DA5202C-CFA5-485F-84FB-C18127602928}" type="pres">
      <dgm:prSet presAssocID="{3456DFD4-BA03-4D0B-A641-02EA3DF27ABD}" presName="space" presStyleCnt="0"/>
      <dgm:spPr/>
    </dgm:pt>
    <dgm:pt modelId="{B5B04D12-B9C4-4561-9C4E-C0127558AD5F}" type="pres">
      <dgm:prSet presAssocID="{29EE4A5C-4774-4E71-9683-2386491257D8}" presName="composite" presStyleCnt="0"/>
      <dgm:spPr/>
    </dgm:pt>
    <dgm:pt modelId="{C0E23948-E0F5-4A37-9E3F-D98781611840}" type="pres">
      <dgm:prSet presAssocID="{29EE4A5C-4774-4E71-9683-2386491257D8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FC536FB5-8BED-4446-A71B-7DD06AF4DF6F}" type="pres">
      <dgm:prSet presAssocID="{29EE4A5C-4774-4E71-9683-2386491257D8}" presName="desTx" presStyleLbl="alignAccFollowNode1" presStyleIdx="2" presStyleCnt="6">
        <dgm:presLayoutVars>
          <dgm:bulletEnabled val="1"/>
        </dgm:presLayoutVars>
      </dgm:prSet>
      <dgm:spPr/>
    </dgm:pt>
    <dgm:pt modelId="{4191365E-B45F-4025-BC92-663D9907F630}" type="pres">
      <dgm:prSet presAssocID="{B5C404C6-42F6-478C-87DC-0EF16FA50412}" presName="space" presStyleCnt="0"/>
      <dgm:spPr/>
    </dgm:pt>
    <dgm:pt modelId="{804FD556-9FFC-4F1A-8211-664FECC7A89D}" type="pres">
      <dgm:prSet presAssocID="{1DD6CEFD-8B48-4337-975C-141B238C06F0}" presName="composite" presStyleCnt="0"/>
      <dgm:spPr/>
    </dgm:pt>
    <dgm:pt modelId="{9366FE6E-5242-44FB-BA0C-94248CF3572E}" type="pres">
      <dgm:prSet presAssocID="{1DD6CEFD-8B48-4337-975C-141B238C06F0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905FAF8B-041C-484D-A692-63C7574DFDDB}" type="pres">
      <dgm:prSet presAssocID="{1DD6CEFD-8B48-4337-975C-141B238C06F0}" presName="desTx" presStyleLbl="alignAccFollowNode1" presStyleIdx="3" presStyleCnt="6">
        <dgm:presLayoutVars>
          <dgm:bulletEnabled val="1"/>
        </dgm:presLayoutVars>
      </dgm:prSet>
      <dgm:spPr/>
    </dgm:pt>
    <dgm:pt modelId="{AE9528DC-C9BE-4D32-A199-094838F8A5A2}" type="pres">
      <dgm:prSet presAssocID="{3E47986C-BC9F-4F5C-9088-7D224178EEB0}" presName="space" presStyleCnt="0"/>
      <dgm:spPr/>
    </dgm:pt>
    <dgm:pt modelId="{F8677075-8539-494B-8483-1A04C57AE52B}" type="pres">
      <dgm:prSet presAssocID="{EDE02C50-FB76-4DFB-A756-33AEBEEF9803}" presName="composite" presStyleCnt="0"/>
      <dgm:spPr/>
    </dgm:pt>
    <dgm:pt modelId="{567CF3EE-E0B5-46A2-A6BD-82CF8AB84926}" type="pres">
      <dgm:prSet presAssocID="{EDE02C50-FB76-4DFB-A756-33AEBEEF9803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2D47F510-2523-4820-A8D3-C10993F77AD7}" type="pres">
      <dgm:prSet presAssocID="{EDE02C50-FB76-4DFB-A756-33AEBEEF9803}" presName="desTx" presStyleLbl="alignAccFollowNode1" presStyleIdx="4" presStyleCnt="6">
        <dgm:presLayoutVars>
          <dgm:bulletEnabled val="1"/>
        </dgm:presLayoutVars>
      </dgm:prSet>
      <dgm:spPr/>
    </dgm:pt>
    <dgm:pt modelId="{62260356-E74F-4BF4-BDDA-375B9C62941B}" type="pres">
      <dgm:prSet presAssocID="{EC0D166A-3C7E-4720-A557-6EEBAF07BDA2}" presName="space" presStyleCnt="0"/>
      <dgm:spPr/>
    </dgm:pt>
    <dgm:pt modelId="{65DA1051-98DF-457C-8D76-9754EA419FAE}" type="pres">
      <dgm:prSet presAssocID="{D5217FF4-EC7F-41F5-9F4A-2907AED0030B}" presName="composite" presStyleCnt="0"/>
      <dgm:spPr/>
    </dgm:pt>
    <dgm:pt modelId="{305A0DA2-2176-4376-84C7-4EC0FF10635D}" type="pres">
      <dgm:prSet presAssocID="{D5217FF4-EC7F-41F5-9F4A-2907AED0030B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26722883-3FE4-4176-A22C-EA75BAB3A0B1}" type="pres">
      <dgm:prSet presAssocID="{D5217FF4-EC7F-41F5-9F4A-2907AED0030B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FAF36B04-9D2B-4943-B1DF-B4A5DA7D865D}" srcId="{7F448C45-D2D5-45D9-A195-2044B28FADD1}" destId="{1DD6CEFD-8B48-4337-975C-141B238C06F0}" srcOrd="3" destOrd="0" parTransId="{C2F8F425-A322-4585-99E1-A735EE9DB4C8}" sibTransId="{3E47986C-BC9F-4F5C-9088-7D224178EEB0}"/>
    <dgm:cxn modelId="{D9B09205-E937-4AB8-A67D-1C0C1245EA4D}" type="presOf" srcId="{12754F16-6D48-4384-9D48-FC9FA90C53F8}" destId="{47ECD489-6372-460A-81A4-174DC4C67ADE}" srcOrd="0" destOrd="0" presId="urn:microsoft.com/office/officeart/2005/8/layout/hList1"/>
    <dgm:cxn modelId="{759BA208-42F4-4B2A-99AE-5BAED0C66DE8}" type="presOf" srcId="{02C6F3DB-A139-4546-B00D-327BEBC76211}" destId="{905FAF8B-041C-484D-A692-63C7574DFDDB}" srcOrd="0" destOrd="0" presId="urn:microsoft.com/office/officeart/2005/8/layout/hList1"/>
    <dgm:cxn modelId="{6368C909-33A1-4160-A4D0-0A20A74FCB4C}" srcId="{7F448C45-D2D5-45D9-A195-2044B28FADD1}" destId="{12754F16-6D48-4384-9D48-FC9FA90C53F8}" srcOrd="1" destOrd="0" parTransId="{F61EAA30-D20F-42F3-ADDC-AF613DE623AF}" sibTransId="{3456DFD4-BA03-4D0B-A641-02EA3DF27ABD}"/>
    <dgm:cxn modelId="{4F9D920F-ABF7-4CBE-B72B-76F5ABB6156B}" srcId="{1DD6CEFD-8B48-4337-975C-141B238C06F0}" destId="{BD734B82-83B1-40A7-84ED-71D885C780FD}" srcOrd="1" destOrd="0" parTransId="{C487C161-57B2-4477-89C6-7737A909EC6E}" sibTransId="{A70DE711-8209-4905-806B-D8437DFB4456}"/>
    <dgm:cxn modelId="{4562BB0F-3383-46B0-BE8C-1AF3E08D09AE}" srcId="{7F448C45-D2D5-45D9-A195-2044B28FADD1}" destId="{29EE4A5C-4774-4E71-9683-2386491257D8}" srcOrd="2" destOrd="0" parTransId="{A41F5214-D5C4-45C8-BAE7-375F2200CEFE}" sibTransId="{B5C404C6-42F6-478C-87DC-0EF16FA50412}"/>
    <dgm:cxn modelId="{E4F8D310-9BBF-4FA7-AB7C-18E1C047F290}" type="presOf" srcId="{F11725B5-25DC-494C-BEC5-F7278A513F58}" destId="{804EB420-0F18-4F9A-9D95-F6925B55F16D}" srcOrd="0" destOrd="0" presId="urn:microsoft.com/office/officeart/2005/8/layout/hList1"/>
    <dgm:cxn modelId="{3D827413-1690-4822-B883-BFC851ECCAD7}" type="presOf" srcId="{0CD53709-33AC-4DAF-B975-937396AC38CF}" destId="{FC536FB5-8BED-4446-A71B-7DD06AF4DF6F}" srcOrd="0" destOrd="0" presId="urn:microsoft.com/office/officeart/2005/8/layout/hList1"/>
    <dgm:cxn modelId="{8B8C5B2B-2808-4638-BF94-D8E1EC84EA0D}" srcId="{12754F16-6D48-4384-9D48-FC9FA90C53F8}" destId="{AE840049-2B1A-4E40-B3FD-C4317CB7144D}" srcOrd="1" destOrd="0" parTransId="{348BC774-DAD8-40D8-8B19-3561384ED655}" sibTransId="{D59AE760-3750-469A-BA5E-29148440BE3A}"/>
    <dgm:cxn modelId="{9FD39C30-0642-47AB-957B-5F4488B3C77A}" type="presOf" srcId="{52DD895E-D99F-452E-8680-19A40311C03D}" destId="{FC536FB5-8BED-4446-A71B-7DD06AF4DF6F}" srcOrd="0" destOrd="1" presId="urn:microsoft.com/office/officeart/2005/8/layout/hList1"/>
    <dgm:cxn modelId="{B6CBF35C-BFCD-4BD7-BA4F-236D9A9AB6C2}" type="presOf" srcId="{29EE4A5C-4774-4E71-9683-2386491257D8}" destId="{C0E23948-E0F5-4A37-9E3F-D98781611840}" srcOrd="0" destOrd="0" presId="urn:microsoft.com/office/officeart/2005/8/layout/hList1"/>
    <dgm:cxn modelId="{032EF75C-C4AC-4B88-BD7F-58E62440874C}" type="presOf" srcId="{D9F6D9B7-CEA1-4216-AD61-9807DE6DB13A}" destId="{26722883-3FE4-4176-A22C-EA75BAB3A0B1}" srcOrd="0" destOrd="1" presId="urn:microsoft.com/office/officeart/2005/8/layout/hList1"/>
    <dgm:cxn modelId="{B15C9544-B4AD-4E2D-B19F-F231CEA4DF2D}" srcId="{D5217FF4-EC7F-41F5-9F4A-2907AED0030B}" destId="{4206CECC-F7CA-44A2-94EB-CFEC3E3875F7}" srcOrd="0" destOrd="0" parTransId="{3BED75D7-DE6F-4235-B6BD-7BF07EEB92DA}" sibTransId="{4B5E3473-E781-4A9F-BC3F-70784D385CFC}"/>
    <dgm:cxn modelId="{07583945-51C6-4AAC-96B3-3BD54C1ECAD7}" type="presOf" srcId="{AE840049-2B1A-4E40-B3FD-C4317CB7144D}" destId="{349E3124-E5C7-48FF-83BE-3A7DD0E6079F}" srcOrd="0" destOrd="1" presId="urn:microsoft.com/office/officeart/2005/8/layout/hList1"/>
    <dgm:cxn modelId="{C4FFC447-67E0-413A-B38A-BEBC6BE4C4BE}" type="presOf" srcId="{13B77C5B-F129-4147-B1D9-DB316807010C}" destId="{2D47F510-2523-4820-A8D3-C10993F77AD7}" srcOrd="0" destOrd="1" presId="urn:microsoft.com/office/officeart/2005/8/layout/hList1"/>
    <dgm:cxn modelId="{2A292948-6272-4078-BC67-D2DD4D5EC46F}" type="presOf" srcId="{E677F415-D9DE-400D-8F50-82BEA6BC4282}" destId="{2D47F510-2523-4820-A8D3-C10993F77AD7}" srcOrd="0" destOrd="0" presId="urn:microsoft.com/office/officeart/2005/8/layout/hList1"/>
    <dgm:cxn modelId="{164C0569-BFBF-460B-BB16-CC3DA9422FE0}" srcId="{29EE4A5C-4774-4E71-9683-2386491257D8}" destId="{52DD895E-D99F-452E-8680-19A40311C03D}" srcOrd="1" destOrd="0" parTransId="{B22D48AE-D830-4AAB-8DCE-E77E7FBAF13A}" sibTransId="{6CAD30B2-11C9-4111-B513-0372F961C469}"/>
    <dgm:cxn modelId="{DBE9AE69-1751-4683-B3A6-95F37E83117D}" srcId="{EDE02C50-FB76-4DFB-A756-33AEBEEF9803}" destId="{13B77C5B-F129-4147-B1D9-DB316807010C}" srcOrd="1" destOrd="0" parTransId="{83468525-395B-4B6A-ACB5-27E446B326EA}" sibTransId="{D76C71BF-F65A-4F7E-A3C9-EA6D5FE88F6B}"/>
    <dgm:cxn modelId="{A6388E70-689E-45CC-98CB-CE55A4EEDA72}" srcId="{7F448C45-D2D5-45D9-A195-2044B28FADD1}" destId="{D5217FF4-EC7F-41F5-9F4A-2907AED0030B}" srcOrd="5" destOrd="0" parTransId="{485C565D-93BE-401F-B1CC-4C3136695E07}" sibTransId="{58F4E770-35D3-41A8-96A1-A7E520467E25}"/>
    <dgm:cxn modelId="{5E759F88-6529-4A52-8EEB-10F3BDAC6684}" srcId="{1DD6CEFD-8B48-4337-975C-141B238C06F0}" destId="{02C6F3DB-A139-4546-B00D-327BEBC76211}" srcOrd="0" destOrd="0" parTransId="{35A98429-7385-4E82-A556-85E00DFB667A}" sibTransId="{AC674005-0D1D-42D3-B001-406E853BFA49}"/>
    <dgm:cxn modelId="{A0BB6E8A-5EA1-48BD-B952-3EE1D1CE41CC}" type="presOf" srcId="{1DD6CEFD-8B48-4337-975C-141B238C06F0}" destId="{9366FE6E-5242-44FB-BA0C-94248CF3572E}" srcOrd="0" destOrd="0" presId="urn:microsoft.com/office/officeart/2005/8/layout/hList1"/>
    <dgm:cxn modelId="{2273B294-7788-4EE1-B321-97C06649F4E5}" srcId="{7F448C45-D2D5-45D9-A195-2044B28FADD1}" destId="{1C7D9F4B-9411-46D5-BA4A-CDC20902A943}" srcOrd="0" destOrd="0" parTransId="{9BEC288D-CECC-4C5C-9F9A-2E73CB67B7D7}" sibTransId="{FB8CEBBA-798D-4225-996F-2F00ED12EB70}"/>
    <dgm:cxn modelId="{3BB36597-7D74-4BE0-A097-1EA43FD560AC}" type="presOf" srcId="{EDE02C50-FB76-4DFB-A756-33AEBEEF9803}" destId="{567CF3EE-E0B5-46A2-A6BD-82CF8AB84926}" srcOrd="0" destOrd="0" presId="urn:microsoft.com/office/officeart/2005/8/layout/hList1"/>
    <dgm:cxn modelId="{359D839F-811E-460E-B09C-E094EA3011A9}" srcId="{1C7D9F4B-9411-46D5-BA4A-CDC20902A943}" destId="{F11725B5-25DC-494C-BEC5-F7278A513F58}" srcOrd="0" destOrd="0" parTransId="{6EE4189E-8392-47E3-AB89-EA3746F54B1C}" sibTransId="{E6DF1866-CFA0-40AD-908F-35E5DEFCEC08}"/>
    <dgm:cxn modelId="{06730CA0-401C-4774-AACA-D59ECD25E726}" srcId="{29EE4A5C-4774-4E71-9683-2386491257D8}" destId="{0CD53709-33AC-4DAF-B975-937396AC38CF}" srcOrd="0" destOrd="0" parTransId="{65E0CB59-1220-42AF-B3D4-89F45C5CDAED}" sibTransId="{E517DF40-D660-46D6-BE47-9E8607E7FCBF}"/>
    <dgm:cxn modelId="{767DECA5-6247-47E0-9593-C001A6AD9521}" srcId="{12754F16-6D48-4384-9D48-FC9FA90C53F8}" destId="{64076EC1-7B7B-445D-A201-56B14FD14366}" srcOrd="0" destOrd="0" parTransId="{C85BB61B-350D-4A77-83B1-4C3E16A1C257}" sibTransId="{1514A1DF-66EE-4D6B-80CB-0CC4655590D0}"/>
    <dgm:cxn modelId="{E16211AE-9BE9-41C8-B154-09AC133DF13B}" srcId="{EDE02C50-FB76-4DFB-A756-33AEBEEF9803}" destId="{E677F415-D9DE-400D-8F50-82BEA6BC4282}" srcOrd="0" destOrd="0" parTransId="{471D6A3C-F781-4D64-8057-68601DB7302C}" sibTransId="{A06CAA8D-D6C7-44FD-8132-687BB0589E17}"/>
    <dgm:cxn modelId="{AF1CB6B0-7385-4619-9308-A5529D6B8977}" srcId="{7F448C45-D2D5-45D9-A195-2044B28FADD1}" destId="{EDE02C50-FB76-4DFB-A756-33AEBEEF9803}" srcOrd="4" destOrd="0" parTransId="{CB09E0E6-BFD3-43E9-B23C-E1875BCE09F3}" sibTransId="{EC0D166A-3C7E-4720-A557-6EEBAF07BDA2}"/>
    <dgm:cxn modelId="{2D3C7EBC-6CA1-4676-A811-64C5E7B53566}" srcId="{1C7D9F4B-9411-46D5-BA4A-CDC20902A943}" destId="{8A1A10C3-A6F1-4B0B-8D5F-D01BDFE4C4C1}" srcOrd="1" destOrd="0" parTransId="{4D52A9CD-4BB6-440A-9FF1-B1C6B0A09198}" sibTransId="{EB5FA8B0-55B0-4EA9-B9D3-63E3145ABE80}"/>
    <dgm:cxn modelId="{D97DB5BE-D328-4D83-896F-2F03F4C55387}" type="presOf" srcId="{4206CECC-F7CA-44A2-94EB-CFEC3E3875F7}" destId="{26722883-3FE4-4176-A22C-EA75BAB3A0B1}" srcOrd="0" destOrd="0" presId="urn:microsoft.com/office/officeart/2005/8/layout/hList1"/>
    <dgm:cxn modelId="{1A9AFEC2-2310-41F7-B7FD-0F9E842A1AF2}" srcId="{D5217FF4-EC7F-41F5-9F4A-2907AED0030B}" destId="{D9F6D9B7-CEA1-4216-AD61-9807DE6DB13A}" srcOrd="1" destOrd="0" parTransId="{AC97E0BB-6FF8-4702-8BBB-7B6D97B522B8}" sibTransId="{1D326E4F-8101-4719-BE83-8323AE6F7007}"/>
    <dgm:cxn modelId="{691F9FCA-D364-477A-90B9-AC5491F19983}" type="presOf" srcId="{7F448C45-D2D5-45D9-A195-2044B28FADD1}" destId="{8852E149-A355-4720-A075-EAD8FE840E11}" srcOrd="0" destOrd="0" presId="urn:microsoft.com/office/officeart/2005/8/layout/hList1"/>
    <dgm:cxn modelId="{CDA95EE4-5A07-4FAF-A085-9BE552CB4874}" type="presOf" srcId="{8A1A10C3-A6F1-4B0B-8D5F-D01BDFE4C4C1}" destId="{804EB420-0F18-4F9A-9D95-F6925B55F16D}" srcOrd="0" destOrd="1" presId="urn:microsoft.com/office/officeart/2005/8/layout/hList1"/>
    <dgm:cxn modelId="{30FB85F7-975F-4A2C-B53C-8755EED25C4A}" type="presOf" srcId="{1C7D9F4B-9411-46D5-BA4A-CDC20902A943}" destId="{74BFC5D8-1E0E-41C3-B62B-9A69BCBC5764}" srcOrd="0" destOrd="0" presId="urn:microsoft.com/office/officeart/2005/8/layout/hList1"/>
    <dgm:cxn modelId="{D0CAC5FB-3A32-4EFA-BBFA-A24123F80DE4}" type="presOf" srcId="{BD734B82-83B1-40A7-84ED-71D885C780FD}" destId="{905FAF8B-041C-484D-A692-63C7574DFDDB}" srcOrd="0" destOrd="1" presId="urn:microsoft.com/office/officeart/2005/8/layout/hList1"/>
    <dgm:cxn modelId="{DA67EAFD-F6B1-4564-AEF6-86D917B1D267}" type="presOf" srcId="{64076EC1-7B7B-445D-A201-56B14FD14366}" destId="{349E3124-E5C7-48FF-83BE-3A7DD0E6079F}" srcOrd="0" destOrd="0" presId="urn:microsoft.com/office/officeart/2005/8/layout/hList1"/>
    <dgm:cxn modelId="{153FD8FE-1F85-43FF-BD8B-B5A8DD4F7175}" type="presOf" srcId="{D5217FF4-EC7F-41F5-9F4A-2907AED0030B}" destId="{305A0DA2-2176-4376-84C7-4EC0FF10635D}" srcOrd="0" destOrd="0" presId="urn:microsoft.com/office/officeart/2005/8/layout/hList1"/>
    <dgm:cxn modelId="{50DF2726-6A34-4FFE-9DA0-C232E2704478}" type="presParOf" srcId="{8852E149-A355-4720-A075-EAD8FE840E11}" destId="{C2571FE5-73A4-4EB5-BBA3-56B816285250}" srcOrd="0" destOrd="0" presId="urn:microsoft.com/office/officeart/2005/8/layout/hList1"/>
    <dgm:cxn modelId="{71DC4A4E-1266-48E9-8AA9-AA285CB429D5}" type="presParOf" srcId="{C2571FE5-73A4-4EB5-BBA3-56B816285250}" destId="{74BFC5D8-1E0E-41C3-B62B-9A69BCBC5764}" srcOrd="0" destOrd="0" presId="urn:microsoft.com/office/officeart/2005/8/layout/hList1"/>
    <dgm:cxn modelId="{5339E5F3-BBB5-49C2-B0E0-B89CF5BB1667}" type="presParOf" srcId="{C2571FE5-73A4-4EB5-BBA3-56B816285250}" destId="{804EB420-0F18-4F9A-9D95-F6925B55F16D}" srcOrd="1" destOrd="0" presId="urn:microsoft.com/office/officeart/2005/8/layout/hList1"/>
    <dgm:cxn modelId="{4D659CB0-A733-4842-B5F9-FB8AFC1FC10A}" type="presParOf" srcId="{8852E149-A355-4720-A075-EAD8FE840E11}" destId="{D95AFBA2-54F0-432B-AA98-6ED9D96C2A84}" srcOrd="1" destOrd="0" presId="urn:microsoft.com/office/officeart/2005/8/layout/hList1"/>
    <dgm:cxn modelId="{49FEDD85-C601-4792-AF39-12C4224744D6}" type="presParOf" srcId="{8852E149-A355-4720-A075-EAD8FE840E11}" destId="{7400F90D-76BA-4A35-B134-7BCC6C82CF50}" srcOrd="2" destOrd="0" presId="urn:microsoft.com/office/officeart/2005/8/layout/hList1"/>
    <dgm:cxn modelId="{75B665F0-2907-476B-9E48-0AB0A6E10A5A}" type="presParOf" srcId="{7400F90D-76BA-4A35-B134-7BCC6C82CF50}" destId="{47ECD489-6372-460A-81A4-174DC4C67ADE}" srcOrd="0" destOrd="0" presId="urn:microsoft.com/office/officeart/2005/8/layout/hList1"/>
    <dgm:cxn modelId="{A95DC8D7-4BE5-49F3-81DA-B8C0E2F3B519}" type="presParOf" srcId="{7400F90D-76BA-4A35-B134-7BCC6C82CF50}" destId="{349E3124-E5C7-48FF-83BE-3A7DD0E6079F}" srcOrd="1" destOrd="0" presId="urn:microsoft.com/office/officeart/2005/8/layout/hList1"/>
    <dgm:cxn modelId="{B71CD95A-F50A-4F32-9218-4EAB01DDA19F}" type="presParOf" srcId="{8852E149-A355-4720-A075-EAD8FE840E11}" destId="{1DA5202C-CFA5-485F-84FB-C18127602928}" srcOrd="3" destOrd="0" presId="urn:microsoft.com/office/officeart/2005/8/layout/hList1"/>
    <dgm:cxn modelId="{445F9401-3072-45E9-B946-65C7B1778EAC}" type="presParOf" srcId="{8852E149-A355-4720-A075-EAD8FE840E11}" destId="{B5B04D12-B9C4-4561-9C4E-C0127558AD5F}" srcOrd="4" destOrd="0" presId="urn:microsoft.com/office/officeart/2005/8/layout/hList1"/>
    <dgm:cxn modelId="{0F588D94-EF51-4E1D-9A9D-746D96324FB0}" type="presParOf" srcId="{B5B04D12-B9C4-4561-9C4E-C0127558AD5F}" destId="{C0E23948-E0F5-4A37-9E3F-D98781611840}" srcOrd="0" destOrd="0" presId="urn:microsoft.com/office/officeart/2005/8/layout/hList1"/>
    <dgm:cxn modelId="{6E402763-9965-4739-9B04-4BF76586977B}" type="presParOf" srcId="{B5B04D12-B9C4-4561-9C4E-C0127558AD5F}" destId="{FC536FB5-8BED-4446-A71B-7DD06AF4DF6F}" srcOrd="1" destOrd="0" presId="urn:microsoft.com/office/officeart/2005/8/layout/hList1"/>
    <dgm:cxn modelId="{020119F1-5312-4917-AA55-85975F45B4F5}" type="presParOf" srcId="{8852E149-A355-4720-A075-EAD8FE840E11}" destId="{4191365E-B45F-4025-BC92-663D9907F630}" srcOrd="5" destOrd="0" presId="urn:microsoft.com/office/officeart/2005/8/layout/hList1"/>
    <dgm:cxn modelId="{F42E3442-4465-4711-87AC-BE02CE8638CD}" type="presParOf" srcId="{8852E149-A355-4720-A075-EAD8FE840E11}" destId="{804FD556-9FFC-4F1A-8211-664FECC7A89D}" srcOrd="6" destOrd="0" presId="urn:microsoft.com/office/officeart/2005/8/layout/hList1"/>
    <dgm:cxn modelId="{37D9BF11-F0ED-4D38-BFD4-8DA188BF848C}" type="presParOf" srcId="{804FD556-9FFC-4F1A-8211-664FECC7A89D}" destId="{9366FE6E-5242-44FB-BA0C-94248CF3572E}" srcOrd="0" destOrd="0" presId="urn:microsoft.com/office/officeart/2005/8/layout/hList1"/>
    <dgm:cxn modelId="{D6F03F6C-D798-4887-98EA-B55BE3944811}" type="presParOf" srcId="{804FD556-9FFC-4F1A-8211-664FECC7A89D}" destId="{905FAF8B-041C-484D-A692-63C7574DFDDB}" srcOrd="1" destOrd="0" presId="urn:microsoft.com/office/officeart/2005/8/layout/hList1"/>
    <dgm:cxn modelId="{4ECD499B-539B-4865-BDA1-C415624F4D65}" type="presParOf" srcId="{8852E149-A355-4720-A075-EAD8FE840E11}" destId="{AE9528DC-C9BE-4D32-A199-094838F8A5A2}" srcOrd="7" destOrd="0" presId="urn:microsoft.com/office/officeart/2005/8/layout/hList1"/>
    <dgm:cxn modelId="{6529AC23-9885-4ADD-94B1-755AD7B2614F}" type="presParOf" srcId="{8852E149-A355-4720-A075-EAD8FE840E11}" destId="{F8677075-8539-494B-8483-1A04C57AE52B}" srcOrd="8" destOrd="0" presId="urn:microsoft.com/office/officeart/2005/8/layout/hList1"/>
    <dgm:cxn modelId="{E47D4A40-BF7C-4D4D-B0CF-E1824345C2DE}" type="presParOf" srcId="{F8677075-8539-494B-8483-1A04C57AE52B}" destId="{567CF3EE-E0B5-46A2-A6BD-82CF8AB84926}" srcOrd="0" destOrd="0" presId="urn:microsoft.com/office/officeart/2005/8/layout/hList1"/>
    <dgm:cxn modelId="{87379973-0E06-46F5-B8BD-53E54EF19CE7}" type="presParOf" srcId="{F8677075-8539-494B-8483-1A04C57AE52B}" destId="{2D47F510-2523-4820-A8D3-C10993F77AD7}" srcOrd="1" destOrd="0" presId="urn:microsoft.com/office/officeart/2005/8/layout/hList1"/>
    <dgm:cxn modelId="{22901FAB-F933-454A-8B13-FFD404E322A1}" type="presParOf" srcId="{8852E149-A355-4720-A075-EAD8FE840E11}" destId="{62260356-E74F-4BF4-BDDA-375B9C62941B}" srcOrd="9" destOrd="0" presId="urn:microsoft.com/office/officeart/2005/8/layout/hList1"/>
    <dgm:cxn modelId="{BDEB195E-49A5-4DF2-A363-46A2E04E1944}" type="presParOf" srcId="{8852E149-A355-4720-A075-EAD8FE840E11}" destId="{65DA1051-98DF-457C-8D76-9754EA419FAE}" srcOrd="10" destOrd="0" presId="urn:microsoft.com/office/officeart/2005/8/layout/hList1"/>
    <dgm:cxn modelId="{004DB9D3-556C-487F-91CB-6543BC96F543}" type="presParOf" srcId="{65DA1051-98DF-457C-8D76-9754EA419FAE}" destId="{305A0DA2-2176-4376-84C7-4EC0FF10635D}" srcOrd="0" destOrd="0" presId="urn:microsoft.com/office/officeart/2005/8/layout/hList1"/>
    <dgm:cxn modelId="{CBF280D5-0319-4060-89EC-137E69CA5178}" type="presParOf" srcId="{65DA1051-98DF-457C-8D76-9754EA419FAE}" destId="{26722883-3FE4-4176-A22C-EA75BAB3A0B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FC5D8-1E0E-41C3-B62B-9A69BCBC5764}">
      <dsp:nvSpPr>
        <dsp:cNvPr id="0" name=""/>
        <dsp:cNvSpPr/>
      </dsp:nvSpPr>
      <dsp:spPr>
        <a:xfrm>
          <a:off x="3157" y="1455717"/>
          <a:ext cx="1677732" cy="532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 dirty="0"/>
            <a:t>Ennen tapahtumaa</a:t>
          </a:r>
        </a:p>
      </dsp:txBody>
      <dsp:txXfrm>
        <a:off x="3157" y="1455717"/>
        <a:ext cx="1677732" cy="532018"/>
      </dsp:txXfrm>
    </dsp:sp>
    <dsp:sp modelId="{804EB420-0F18-4F9A-9D95-F6925B55F16D}">
      <dsp:nvSpPr>
        <dsp:cNvPr id="0" name=""/>
        <dsp:cNvSpPr/>
      </dsp:nvSpPr>
      <dsp:spPr>
        <a:xfrm>
          <a:off x="3157" y="1987736"/>
          <a:ext cx="1677732" cy="13203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Organisaation valmistautuminen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Henkilökunta on tietoinen Second Victim –prosessista ja sen käyttämisestä</a:t>
          </a:r>
        </a:p>
      </dsp:txBody>
      <dsp:txXfrm>
        <a:off x="3157" y="1987736"/>
        <a:ext cx="1677732" cy="1320345"/>
      </dsp:txXfrm>
    </dsp:sp>
    <dsp:sp modelId="{47ECD489-6372-460A-81A4-174DC4C67ADE}">
      <dsp:nvSpPr>
        <dsp:cNvPr id="0" name=""/>
        <dsp:cNvSpPr/>
      </dsp:nvSpPr>
      <dsp:spPr>
        <a:xfrm>
          <a:off x="1915772" y="1455717"/>
          <a:ext cx="1677732" cy="532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/>
            <a:t>1</a:t>
          </a:r>
        </a:p>
      </dsp:txBody>
      <dsp:txXfrm>
        <a:off x="1915772" y="1455717"/>
        <a:ext cx="1677732" cy="532018"/>
      </dsp:txXfrm>
    </dsp:sp>
    <dsp:sp modelId="{349E3124-E5C7-48FF-83BE-3A7DD0E6079F}">
      <dsp:nvSpPr>
        <dsp:cNvPr id="0" name=""/>
        <dsp:cNvSpPr/>
      </dsp:nvSpPr>
      <dsp:spPr>
        <a:xfrm>
          <a:off x="1915772" y="1987736"/>
          <a:ext cx="1677732" cy="13203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VIRHE TAPAHTUU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Välitön reaktio</a:t>
          </a:r>
        </a:p>
      </dsp:txBody>
      <dsp:txXfrm>
        <a:off x="1915772" y="1987736"/>
        <a:ext cx="1677732" cy="1320345"/>
      </dsp:txXfrm>
    </dsp:sp>
    <dsp:sp modelId="{C0E23948-E0F5-4A37-9E3F-D98781611840}">
      <dsp:nvSpPr>
        <dsp:cNvPr id="0" name=""/>
        <dsp:cNvSpPr/>
      </dsp:nvSpPr>
      <dsp:spPr>
        <a:xfrm>
          <a:off x="3828386" y="1455717"/>
          <a:ext cx="1677732" cy="532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2</a:t>
          </a:r>
        </a:p>
      </dsp:txBody>
      <dsp:txXfrm>
        <a:off x="3828386" y="1455717"/>
        <a:ext cx="1677732" cy="532018"/>
      </dsp:txXfrm>
    </dsp:sp>
    <dsp:sp modelId="{FC536FB5-8BED-4446-A71B-7DD06AF4DF6F}">
      <dsp:nvSpPr>
        <dsp:cNvPr id="0" name=""/>
        <dsp:cNvSpPr/>
      </dsp:nvSpPr>
      <dsp:spPr>
        <a:xfrm>
          <a:off x="3828386" y="1987736"/>
          <a:ext cx="1677732" cy="13203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ASIAN REALISOITUMINEN, SELVITTELYN KÄYNNISTYMINEN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1-2 vrk</a:t>
          </a:r>
        </a:p>
      </dsp:txBody>
      <dsp:txXfrm>
        <a:off x="3828386" y="1987736"/>
        <a:ext cx="1677732" cy="1320345"/>
      </dsp:txXfrm>
    </dsp:sp>
    <dsp:sp modelId="{9366FE6E-5242-44FB-BA0C-94248CF3572E}">
      <dsp:nvSpPr>
        <dsp:cNvPr id="0" name=""/>
        <dsp:cNvSpPr/>
      </dsp:nvSpPr>
      <dsp:spPr>
        <a:xfrm>
          <a:off x="5741001" y="1455717"/>
          <a:ext cx="1677732" cy="532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3</a:t>
          </a:r>
        </a:p>
      </dsp:txBody>
      <dsp:txXfrm>
        <a:off x="5741001" y="1455717"/>
        <a:ext cx="1677732" cy="532018"/>
      </dsp:txXfrm>
    </dsp:sp>
    <dsp:sp modelId="{905FAF8B-041C-484D-A692-63C7574DFDDB}">
      <dsp:nvSpPr>
        <dsp:cNvPr id="0" name=""/>
        <dsp:cNvSpPr/>
      </dsp:nvSpPr>
      <dsp:spPr>
        <a:xfrm>
          <a:off x="5741001" y="1987736"/>
          <a:ext cx="1677732" cy="13203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TAPAUKSEN SELVITTELY ETENEE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Viikkoja</a:t>
          </a:r>
        </a:p>
      </dsp:txBody>
      <dsp:txXfrm>
        <a:off x="5741001" y="1987736"/>
        <a:ext cx="1677732" cy="1320345"/>
      </dsp:txXfrm>
    </dsp:sp>
    <dsp:sp modelId="{567CF3EE-E0B5-46A2-A6BD-82CF8AB84926}">
      <dsp:nvSpPr>
        <dsp:cNvPr id="0" name=""/>
        <dsp:cNvSpPr/>
      </dsp:nvSpPr>
      <dsp:spPr>
        <a:xfrm>
          <a:off x="7653615" y="1455717"/>
          <a:ext cx="1677732" cy="532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4</a:t>
          </a:r>
        </a:p>
      </dsp:txBody>
      <dsp:txXfrm>
        <a:off x="7653615" y="1455717"/>
        <a:ext cx="1677732" cy="532018"/>
      </dsp:txXfrm>
    </dsp:sp>
    <dsp:sp modelId="{2D47F510-2523-4820-A8D3-C10993F77AD7}">
      <dsp:nvSpPr>
        <dsp:cNvPr id="0" name=""/>
        <dsp:cNvSpPr/>
      </dsp:nvSpPr>
      <dsp:spPr>
        <a:xfrm>
          <a:off x="7653615" y="1987736"/>
          <a:ext cx="1677732" cy="13203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TAPAUKSEN RAPORTOINTI JA MAHDOLLISET SEURAAMUKSET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Kuukausia</a:t>
          </a:r>
        </a:p>
      </dsp:txBody>
      <dsp:txXfrm>
        <a:off x="7653615" y="1987736"/>
        <a:ext cx="1677732" cy="1320345"/>
      </dsp:txXfrm>
    </dsp:sp>
    <dsp:sp modelId="{305A0DA2-2176-4376-84C7-4EC0FF10635D}">
      <dsp:nvSpPr>
        <dsp:cNvPr id="0" name=""/>
        <dsp:cNvSpPr/>
      </dsp:nvSpPr>
      <dsp:spPr>
        <a:xfrm>
          <a:off x="9566230" y="1455717"/>
          <a:ext cx="1677732" cy="532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5</a:t>
          </a:r>
        </a:p>
      </dsp:txBody>
      <dsp:txXfrm>
        <a:off x="9566230" y="1455717"/>
        <a:ext cx="1677732" cy="532018"/>
      </dsp:txXfrm>
    </dsp:sp>
    <dsp:sp modelId="{26722883-3FE4-4176-A22C-EA75BAB3A0B1}">
      <dsp:nvSpPr>
        <dsp:cNvPr id="0" name=""/>
        <dsp:cNvSpPr/>
      </dsp:nvSpPr>
      <dsp:spPr>
        <a:xfrm>
          <a:off x="9566230" y="1987736"/>
          <a:ext cx="1677732" cy="13203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LOPPUTULOS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/>
            <a:t>Puoli vuotta </a:t>
          </a:r>
          <a:r>
            <a:rPr lang="fi-FI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→</a:t>
          </a:r>
          <a:endParaRPr lang="fi-FI" sz="1300" kern="1200" dirty="0"/>
        </a:p>
      </dsp:txBody>
      <dsp:txXfrm>
        <a:off x="9566230" y="1987736"/>
        <a:ext cx="1677732" cy="1320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8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6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884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48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79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75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060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5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015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41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77262-10E4-4F90-83EE-2DC274D5D41E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7CE95-6F77-4DAC-A537-8E0477445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87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odecimlehti.fi/duo14533" TargetMode="External"/><Relationship Id="rId2" Type="http://schemas.openxmlformats.org/officeDocument/2006/relationships/hyperlink" Target="https://doi.org/10.1111/jmwh.1309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urnals.lww.com/journalpatientsafety/toc/2020/03000" TargetMode="External"/><Relationship Id="rId4" Type="http://schemas.openxmlformats.org/officeDocument/2006/relationships/hyperlink" Target="https://doi.org/10.1016/s1553-7250(10)36038-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airaanhoitajat.fi/tyohyvinvointi/psykososiaalisen-jaksamisen-tukemine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airaanhoitajat.fi/tyohyvinvointi/psykososiaalisen-jaksamisen-tukemine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2772"/>
          </a:xfrm>
        </p:spPr>
        <p:txBody>
          <a:bodyPr/>
          <a:lstStyle/>
          <a:p>
            <a:r>
              <a:rPr lang="fi-FI" dirty="0"/>
              <a:t>Second victim –protokolla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2862206"/>
            <a:ext cx="9144000" cy="346507"/>
          </a:xfrm>
        </p:spPr>
        <p:txBody>
          <a:bodyPr>
            <a:normAutofit fontScale="92500" lnSpcReduction="20000"/>
          </a:bodyPr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077" y="4588625"/>
            <a:ext cx="4916060" cy="169916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724" y="3886487"/>
            <a:ext cx="3352677" cy="253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3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  <a:solidFill>
            <a:srgbClr val="4F99EB"/>
          </a:solidFill>
        </p:spPr>
        <p:txBody>
          <a:bodyPr/>
          <a:lstStyle/>
          <a:p>
            <a:r>
              <a:rPr lang="fi-FI" b="1" dirty="0">
                <a:solidFill>
                  <a:schemeClr val="bg1"/>
                </a:solidFill>
              </a:rPr>
              <a:t>1</a:t>
            </a:r>
            <a:r>
              <a:rPr lang="fi-FI" dirty="0">
                <a:solidFill>
                  <a:schemeClr val="bg1"/>
                </a:solidFill>
              </a:rPr>
              <a:t> - Tapahtumahetki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5128952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Second victim </a:t>
            </a:r>
          </a:p>
          <a:p>
            <a:pPr lvl="1"/>
            <a:r>
              <a:rPr lang="fi-FI" dirty="0"/>
              <a:t>Yllättäneisyys </a:t>
            </a:r>
          </a:p>
          <a:p>
            <a:pPr lvl="1"/>
            <a:r>
              <a:rPr lang="fi-FI" dirty="0"/>
              <a:t>Hätääntyneisyys </a:t>
            </a:r>
          </a:p>
          <a:p>
            <a:pPr lvl="1"/>
            <a:r>
              <a:rPr lang="fi-FI" dirty="0"/>
              <a:t>Häpeä </a:t>
            </a:r>
          </a:p>
          <a:p>
            <a:pPr lvl="1"/>
            <a:r>
              <a:rPr lang="fi-FI" dirty="0"/>
              <a:t>Epävarmuus </a:t>
            </a:r>
          </a:p>
          <a:p>
            <a:pPr lvl="1"/>
            <a:r>
              <a:rPr lang="fi-FI" dirty="0"/>
              <a:t>Päätös miten toimia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r>
              <a:rPr lang="fi-FI" dirty="0"/>
              <a:t>(Huom. – protokollassa henkilöiden työtehtävien / organisaation osien nimikkeet vaihtelevat organisaatioittain)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r>
              <a:rPr lang="fi-FI" sz="2800" dirty="0"/>
              <a:t>Yksikkö / Tulosalue </a:t>
            </a:r>
          </a:p>
          <a:p>
            <a:pPr lvl="2"/>
            <a:r>
              <a:rPr lang="fi-FI" sz="2400" dirty="0"/>
              <a:t>Tukihenkilö ottaa sivuun ja kuuntelee</a:t>
            </a:r>
          </a:p>
          <a:p>
            <a:pPr lvl="2"/>
            <a:r>
              <a:rPr lang="fi-FI" sz="2400" dirty="0"/>
              <a:t>Tarvittaessa ohjataan työntekijä kotiin tapahtumahetken jälkeen </a:t>
            </a:r>
          </a:p>
          <a:p>
            <a:pPr lvl="2"/>
            <a:r>
              <a:rPr lang="fi-FI" sz="2400" dirty="0"/>
              <a:t>Esihenkilö ottaa yhteyttä työntekijään mahdollisimman pian ja kysyy vointia</a:t>
            </a:r>
          </a:p>
          <a:p>
            <a:pPr lvl="3"/>
            <a:r>
              <a:rPr lang="fi-FI" sz="2200" dirty="0"/>
              <a:t>Tässä ei vielä tarkempaa kyselyä itse tapahtumasta </a:t>
            </a:r>
          </a:p>
          <a:p>
            <a:pPr lvl="2"/>
            <a:r>
              <a:rPr lang="fi-FI" sz="2400" dirty="0"/>
              <a:t>Ensisijaisesti pyrkimyksenä on palata töihin seuraavana työvuorona, vain tarvittaessa sairasloma </a:t>
            </a:r>
          </a:p>
          <a:p>
            <a:pPr lvl="2"/>
            <a:r>
              <a:rPr lang="fi-FI" sz="2400" dirty="0"/>
              <a:t>Työtä voidaan modifioida kevyemmäksi muutamaksi päiväksi - viikoksi</a:t>
            </a:r>
          </a:p>
        </p:txBody>
      </p:sp>
    </p:spTree>
    <p:extLst>
      <p:ext uri="{BB962C8B-B14F-4D97-AF65-F5344CB8AC3E}">
        <p14:creationId xmlns:p14="http://schemas.microsoft.com/office/powerpoint/2010/main" val="340444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  <a:solidFill>
            <a:srgbClr val="4F99EB"/>
          </a:solidFill>
        </p:spPr>
        <p:txBody>
          <a:bodyPr/>
          <a:lstStyle/>
          <a:p>
            <a:r>
              <a:rPr lang="fi-FI" b="1" dirty="0">
                <a:solidFill>
                  <a:schemeClr val="bg1"/>
                </a:solidFill>
              </a:rPr>
              <a:t>2</a:t>
            </a:r>
            <a:r>
              <a:rPr lang="fi-FI" dirty="0">
                <a:solidFill>
                  <a:schemeClr val="bg1"/>
                </a:solidFill>
              </a:rPr>
              <a:t> - Asian realisoituminen, selvittely alkaa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5128952"/>
          </a:xfrm>
        </p:spPr>
        <p:txBody>
          <a:bodyPr numCol="3">
            <a:normAutofit/>
          </a:bodyPr>
          <a:lstStyle/>
          <a:p>
            <a:pPr marL="457200" lvl="1" indent="0">
              <a:buNone/>
            </a:pPr>
            <a:r>
              <a:rPr lang="fi-FI" sz="2800" dirty="0"/>
              <a:t>Second victim </a:t>
            </a:r>
          </a:p>
          <a:p>
            <a:pPr lvl="1"/>
            <a:r>
              <a:rPr lang="fi-FI" sz="1400" dirty="0"/>
              <a:t>Syyllisyys</a:t>
            </a:r>
          </a:p>
          <a:p>
            <a:pPr lvl="1"/>
            <a:r>
              <a:rPr lang="fi-FI" sz="1400" dirty="0"/>
              <a:t>Ahdistus</a:t>
            </a:r>
          </a:p>
          <a:p>
            <a:pPr lvl="1"/>
            <a:r>
              <a:rPr lang="fi-FI" sz="1400" dirty="0"/>
              <a:t>Pelko</a:t>
            </a:r>
          </a:p>
          <a:p>
            <a:pPr lvl="1"/>
            <a:r>
              <a:rPr lang="fi-FI" sz="1400" dirty="0"/>
              <a:t>Suuttumus</a:t>
            </a:r>
          </a:p>
          <a:p>
            <a:pPr lvl="1"/>
            <a:r>
              <a:rPr lang="fi-FI" sz="1400" dirty="0"/>
              <a:t>Fyysiset</a:t>
            </a:r>
          </a:p>
          <a:p>
            <a:pPr lvl="1"/>
            <a:r>
              <a:rPr lang="fi-FI" sz="1400" dirty="0"/>
              <a:t>stressioireet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lnSpc>
                <a:spcPct val="100000"/>
              </a:lnSpc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dirty="0"/>
              <a:t>Yksikkö / Palvelualue</a:t>
            </a:r>
          </a:p>
          <a:p>
            <a:r>
              <a:rPr lang="fi-FI" sz="1400" dirty="0"/>
              <a:t>Tapahtumien kirjaaminen osallisten ja paikalla olleiden toimesta 1-2 vrk aikana</a:t>
            </a:r>
          </a:p>
          <a:p>
            <a:r>
              <a:rPr lang="fi-FI" sz="1400" dirty="0"/>
              <a:t>Tukihenkilö ottaa uudestaan yhteyttä työntekijään ja kysyy vointia</a:t>
            </a:r>
          </a:p>
          <a:p>
            <a:r>
              <a:rPr lang="fi-FI" sz="1400" dirty="0"/>
              <a:t>Tapahtumien yksityiskohtien läpikäyminen esimiehen kanssa</a:t>
            </a:r>
          </a:p>
          <a:p>
            <a:r>
              <a:rPr lang="fi-FI" sz="1400" dirty="0"/>
              <a:t>Tarvittaessa esihenkilö ottaa yhteyttä debriefing-ryhmään (jos sellainen on): yksilön ja työyhteisön tuki</a:t>
            </a:r>
          </a:p>
          <a:p>
            <a:r>
              <a:rPr lang="fi-FI" sz="1400" dirty="0"/>
              <a:t>Yhteys työterveyteen (kiireaika), työterveyspsykologia voi myös konsultoida</a:t>
            </a:r>
          </a:p>
          <a:p>
            <a:pPr lvl="1"/>
            <a:r>
              <a:rPr lang="fi-FI" sz="1400" dirty="0"/>
              <a:t>Sovitaan 1. käynti työpsykologille muutaman päivän sisään, esihenkilö voi työntekijän luvalla olla mukana</a:t>
            </a:r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r>
              <a:rPr lang="fi-FI" sz="2800" dirty="0"/>
              <a:t>Organisaatio</a:t>
            </a:r>
          </a:p>
          <a:p>
            <a:pPr lvl="1"/>
            <a:r>
              <a:rPr lang="fi-FI" sz="1400" dirty="0"/>
              <a:t>Esihenkilö ottaa yhteyden ja informoi linjajohtajaa</a:t>
            </a:r>
          </a:p>
          <a:p>
            <a:pPr lvl="1"/>
            <a:r>
              <a:rPr lang="fi-FI" sz="1400" dirty="0"/>
              <a:t>Linjajohtaja informoi johtajaylilääkäriä ja organisaation johtajaa, sekä tapauskohtaisesti muita asianosaisia johtajia</a:t>
            </a:r>
          </a:p>
          <a:p>
            <a:pPr lvl="2"/>
            <a:r>
              <a:rPr lang="fi-FI" sz="1400" dirty="0"/>
              <a:t>nyrkkisääntö: jos voi johtaa oikeustoimiin ja/tai merkittävään julkisuuteen, aina yhteys kaikkiin viestintä- ja hallintojohtajaan</a:t>
            </a:r>
          </a:p>
          <a:p>
            <a:pPr lvl="1"/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685786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  <a:solidFill>
            <a:srgbClr val="4F99EB"/>
          </a:solidFill>
        </p:spPr>
        <p:txBody>
          <a:bodyPr/>
          <a:lstStyle/>
          <a:p>
            <a:r>
              <a:rPr lang="fi-FI" b="1" dirty="0">
                <a:solidFill>
                  <a:schemeClr val="bg1"/>
                </a:solidFill>
              </a:rPr>
              <a:t>3</a:t>
            </a:r>
            <a:r>
              <a:rPr lang="fi-FI" dirty="0">
                <a:solidFill>
                  <a:schemeClr val="bg1"/>
                </a:solidFill>
              </a:rPr>
              <a:t> - Viikkoja- tapauksen selvittely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37855"/>
            <a:ext cx="10658302" cy="5128952"/>
          </a:xfrm>
        </p:spPr>
        <p:txBody>
          <a:bodyPr numCol="3">
            <a:normAutofit/>
          </a:bodyPr>
          <a:lstStyle/>
          <a:p>
            <a:pPr marL="457200" lvl="1" indent="0">
              <a:buNone/>
            </a:pPr>
            <a:r>
              <a:rPr lang="fi-FI" sz="2800" dirty="0"/>
              <a:t>Second victim </a:t>
            </a:r>
          </a:p>
          <a:p>
            <a:pPr lvl="1"/>
            <a:r>
              <a:rPr lang="fi-FI" sz="1400" dirty="0"/>
              <a:t>Stressioireet voivat jatkua</a:t>
            </a:r>
          </a:p>
          <a:p>
            <a:pPr lvl="1"/>
            <a:r>
              <a:rPr lang="fi-FI" sz="1400" dirty="0"/>
              <a:t>Työkyvyn palautuminen</a:t>
            </a:r>
          </a:p>
          <a:p>
            <a:pPr lvl="1"/>
            <a:r>
              <a:rPr lang="fi-FI" sz="1400" dirty="0"/>
              <a:t>Ulkopuolisuuden ja avuttomuuden tunne</a:t>
            </a:r>
          </a:p>
          <a:p>
            <a:pPr lvl="1"/>
            <a:r>
              <a:rPr lang="fi-FI" sz="1400" dirty="0"/>
              <a:t>Vanhat traumat saattavat nousta pintaan ja estää toipumista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dirty="0"/>
              <a:t>Yksikkö / Palvelualue</a:t>
            </a:r>
          </a:p>
          <a:p>
            <a:r>
              <a:rPr lang="fi-FI" sz="1400" dirty="0"/>
              <a:t>Osallinen mukana arvostaen tapauksen selvittelyssä</a:t>
            </a:r>
          </a:p>
          <a:p>
            <a:r>
              <a:rPr lang="fi-FI" sz="1400" dirty="0"/>
              <a:t>Selvittelyssä tarvittaessa mukana myös vastaavaa työtä tekevä kollega</a:t>
            </a:r>
          </a:p>
          <a:p>
            <a:pPr lvl="1"/>
            <a:r>
              <a:rPr lang="fi-FI" sz="1400" dirty="0"/>
              <a:t>On hyvä huomioida, että käsittely voi aktivoida myös muilla vanhoja traumoja</a:t>
            </a:r>
          </a:p>
          <a:p>
            <a:r>
              <a:rPr lang="fi-FI" sz="1400" dirty="0"/>
              <a:t>Tukihenkilö on yhteydessä työntekijään säännöllisesti ja  varsinkin selvittelykertojen jälkeen</a:t>
            </a:r>
          </a:p>
          <a:p>
            <a:r>
              <a:rPr lang="fi-FI" sz="1400" dirty="0"/>
              <a:t>Työterveydessä neuvontaa ja lyhytterapiaa mahdollista saada osalliselle</a:t>
            </a:r>
          </a:p>
          <a:p>
            <a:r>
              <a:rPr lang="fi-FI" sz="1400" dirty="0"/>
              <a:t>Jos merkittävän iso tapahtuma, myös työyhteisön </a:t>
            </a:r>
            <a:r>
              <a:rPr lang="fi-FI" sz="1400" dirty="0" err="1"/>
              <a:t>debriefing</a:t>
            </a:r>
            <a:r>
              <a:rPr lang="fi-FI" sz="1400" dirty="0"/>
              <a:t> voi jatkua</a:t>
            </a:r>
          </a:p>
          <a:p>
            <a:pPr marL="0" indent="0">
              <a:buNone/>
            </a:pPr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pPr marL="457200" lvl="1" indent="0">
              <a:buNone/>
            </a:pPr>
            <a:r>
              <a:rPr lang="fi-FI" sz="2800" dirty="0"/>
              <a:t>Organisaatio</a:t>
            </a:r>
          </a:p>
          <a:p>
            <a:pPr lvl="1"/>
            <a:r>
              <a:rPr lang="fi-FI" sz="1400" dirty="0"/>
              <a:t>Linjajohtaja tai johtajaylilääkäri tiedottaa tapauskohtaisesti (aina silloin, jos rikosepäily tai –tutkinta mahdollinen) palvelussuhdepäällikköä, hallintojohtajaa ja viestintäjohtajaa, jollei tässä vaiheessa niin ole jo tehty</a:t>
            </a:r>
          </a:p>
          <a:p>
            <a:pPr lvl="1"/>
            <a:r>
              <a:rPr lang="fi-FI" sz="1400" dirty="0"/>
              <a:t>Linjajohtaja raportoi johtajaylilääkärille prosessin aikana ja loppuraportin yhteydessä tilanteesta</a:t>
            </a:r>
          </a:p>
          <a:p>
            <a:pPr lvl="1"/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930008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7668"/>
          </a:xfrm>
          <a:solidFill>
            <a:srgbClr val="4F99EB"/>
          </a:solidFill>
        </p:spPr>
        <p:txBody>
          <a:bodyPr>
            <a:normAutofit fontScale="90000"/>
          </a:bodyPr>
          <a:lstStyle/>
          <a:p>
            <a:r>
              <a:rPr lang="fi-FI" b="1" dirty="0">
                <a:solidFill>
                  <a:schemeClr val="bg1"/>
                </a:solidFill>
              </a:rPr>
              <a:t>4</a:t>
            </a:r>
            <a:r>
              <a:rPr lang="fi-FI" dirty="0">
                <a:solidFill>
                  <a:schemeClr val="bg1"/>
                </a:solidFill>
              </a:rPr>
              <a:t> - Kuukausia-tapauksen raportointi,</a:t>
            </a:r>
            <a:br>
              <a:rPr lang="fi-FI" dirty="0">
                <a:solidFill>
                  <a:schemeClr val="bg1"/>
                </a:solidFill>
              </a:rPr>
            </a:br>
            <a:r>
              <a:rPr lang="fi-FI" dirty="0">
                <a:solidFill>
                  <a:schemeClr val="bg1"/>
                </a:solidFill>
              </a:rPr>
              <a:t>      mahdolliset seuraamukset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5424"/>
            <a:ext cx="10658302" cy="4879571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fi-FI" dirty="0"/>
              <a:t>Second victim </a:t>
            </a:r>
          </a:p>
          <a:p>
            <a:r>
              <a:rPr lang="fi-FI" sz="1800" dirty="0"/>
              <a:t>Luottamus itseen, esihenkilöihin         ja työhön palautettavissa</a:t>
            </a:r>
          </a:p>
          <a:p>
            <a:r>
              <a:rPr lang="fi-FI" sz="1800" dirty="0"/>
              <a:t>Kokemus työyhteisöön kuulumisesta palautuu</a:t>
            </a:r>
          </a:p>
          <a:p>
            <a:r>
              <a:rPr lang="fi-FI" sz="1800" dirty="0"/>
              <a:t>(Epä)oikeudenmukaisuuden   tunne</a:t>
            </a:r>
          </a:p>
          <a:p>
            <a:r>
              <a:rPr lang="fi-FI" sz="1800" dirty="0"/>
              <a:t>Välttely</a:t>
            </a:r>
          </a:p>
          <a:p>
            <a:r>
              <a:rPr lang="fi-FI" sz="1800" dirty="0"/>
              <a:t>Pettymys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dirty="0"/>
              <a:t>Yksikkö / Palvelualue </a:t>
            </a:r>
          </a:p>
          <a:p>
            <a:r>
              <a:rPr lang="fi-FI" sz="1800" dirty="0"/>
              <a:t>Esihenkilö käy osallisen kanssa keskustelun raportin yhteenvedosta </a:t>
            </a:r>
          </a:p>
          <a:p>
            <a:r>
              <a:rPr lang="fi-FI" sz="1800" dirty="0"/>
              <a:t>Tukihenkilön ja tarvittaessa myös työpsykologin tapaaminen on hyvä järjestää käsittelyn loppuvaiheeseen</a:t>
            </a:r>
          </a:p>
          <a:p>
            <a:r>
              <a:rPr lang="fi-FI" sz="1800" dirty="0"/>
              <a:t>Mikäli tarvetta työnjohdollisille toimille, ne ajoittuvat selvitystyön valmistumiseen</a:t>
            </a:r>
          </a:p>
          <a:p>
            <a:pPr lvl="1"/>
            <a:r>
              <a:rPr lang="fi-FI" sz="1800" dirty="0"/>
              <a:t>Mahdollinen huomautus tai varoitus</a:t>
            </a:r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r>
              <a:rPr lang="fi-FI" sz="2800" dirty="0"/>
              <a:t>Organisaatio</a:t>
            </a:r>
          </a:p>
          <a:p>
            <a:pPr lvl="1"/>
            <a:r>
              <a:rPr lang="fi-FI" sz="1600" dirty="0"/>
              <a:t>Vakava virhe/vahinko, jossa mukana poliisiviranomainen (tutkintapyyntö jätetty)</a:t>
            </a:r>
          </a:p>
          <a:p>
            <a:pPr lvl="2"/>
            <a:r>
              <a:rPr lang="fi-FI" sz="1600" dirty="0"/>
              <a:t>Työnantaja ei voi avustaa rikosprosessissa, mutta hyvinvointialueen lakimieheltä voi kysyä neuvoa yleisluonteisissa prosessiin liittyvissä asioissa</a:t>
            </a:r>
          </a:p>
          <a:p>
            <a:pPr lvl="1"/>
            <a:r>
              <a:rPr lang="fi-FI" sz="1600" dirty="0"/>
              <a:t>Ammattiliitoilta on saatavilla yksilöllistä neuvontaa ja tukea oikeusturvaa ajatellen</a:t>
            </a:r>
          </a:p>
          <a:p>
            <a:pPr lvl="2"/>
            <a:r>
              <a:rPr lang="fi-FI" sz="1600" dirty="0"/>
              <a:t>Esitutkintaan kannattaa hankkia avustaja (tämä kuitenkin omakustanteinen)</a:t>
            </a:r>
          </a:p>
          <a:p>
            <a:pPr lvl="1"/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397243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0258" y="306935"/>
            <a:ext cx="10515600" cy="956599"/>
          </a:xfrm>
          <a:solidFill>
            <a:srgbClr val="4F99EB"/>
          </a:solidFill>
        </p:spPr>
        <p:txBody>
          <a:bodyPr>
            <a:normAutofit/>
          </a:bodyPr>
          <a:lstStyle/>
          <a:p>
            <a:r>
              <a:rPr lang="fi-FI" b="1" dirty="0">
                <a:solidFill>
                  <a:schemeClr val="bg1"/>
                </a:solidFill>
              </a:rPr>
              <a:t>5</a:t>
            </a:r>
            <a:r>
              <a:rPr lang="fi-FI" dirty="0">
                <a:solidFill>
                  <a:schemeClr val="bg1"/>
                </a:solidFill>
              </a:rPr>
              <a:t> – Lopputulos – puoli vuotta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37856"/>
            <a:ext cx="10999124" cy="5187140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fi-FI" dirty="0"/>
              <a:t>Second victim </a:t>
            </a:r>
          </a:p>
          <a:p>
            <a:r>
              <a:rPr lang="fi-FI" sz="1600" dirty="0"/>
              <a:t>Ammatillinen itsetunto ja –arvo palautuu</a:t>
            </a:r>
          </a:p>
          <a:p>
            <a:r>
              <a:rPr lang="fi-FI" sz="1600" dirty="0"/>
              <a:t>Anteeksianto mahdollinen</a:t>
            </a:r>
          </a:p>
          <a:p>
            <a:r>
              <a:rPr lang="fi-FI" sz="1600" dirty="0"/>
              <a:t>Vahingon vaikutukset yksilöön</a:t>
            </a:r>
          </a:p>
          <a:p>
            <a:pPr lvl="1"/>
            <a:r>
              <a:rPr lang="fi-FI" sz="1600" dirty="0"/>
              <a:t>Kuihtuminen</a:t>
            </a:r>
          </a:p>
          <a:p>
            <a:pPr lvl="1"/>
            <a:r>
              <a:rPr lang="fi-FI" sz="1600" dirty="0"/>
              <a:t>Selviäminen</a:t>
            </a:r>
          </a:p>
          <a:p>
            <a:pPr lvl="1"/>
            <a:r>
              <a:rPr lang="fi-FI" sz="1600" dirty="0"/>
              <a:t>Voimavara</a:t>
            </a:r>
          </a:p>
          <a:p>
            <a:r>
              <a:rPr lang="fi-FI" sz="1600" dirty="0"/>
              <a:t>Vahingon vaikutukset työyhteisöön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dirty="0"/>
              <a:t>                    </a:t>
            </a:r>
          </a:p>
          <a:p>
            <a:pPr marL="0" indent="0">
              <a:buNone/>
            </a:pPr>
            <a:r>
              <a:rPr lang="fi-FI" dirty="0"/>
              <a:t>Yksikkö / Palvelualue </a:t>
            </a:r>
          </a:p>
          <a:p>
            <a:r>
              <a:rPr lang="fi-FI" sz="1600" dirty="0"/>
              <a:t>Pitkittyessään (esim. oikeuskäsittely) esihenkilön ja tukihenkilön säännöllinen yhteydenpito työntekijään tärkeää</a:t>
            </a:r>
          </a:p>
          <a:p>
            <a:r>
              <a:rPr lang="fi-FI" sz="1600" dirty="0"/>
              <a:t>Tarvittaessa myös työpsykologin kontrollit jatkuvat</a:t>
            </a:r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r>
              <a:rPr lang="fi-FI" sz="2800" dirty="0"/>
              <a:t>Organisaatio</a:t>
            </a:r>
          </a:p>
          <a:p>
            <a:pPr lvl="1"/>
            <a:r>
              <a:rPr lang="fi-FI" sz="1600" dirty="0"/>
              <a:t>Vakava virhe/vahinko, tutkintapyynnöstä edetään oikeuteen: avustajaa suositellaan viimeistään käräjäoikeudessa</a:t>
            </a:r>
          </a:p>
          <a:p>
            <a:pPr lvl="1"/>
            <a:r>
              <a:rPr lang="fi-FI" sz="1600" dirty="0"/>
              <a:t>Työnantaja on velvollinen korvaamaan vahingon, jonka työntekijä virheellään tai laiminlyönnillään työssä aiheuttaa (=isännänvastuu)</a:t>
            </a:r>
          </a:p>
          <a:p>
            <a:pPr lvl="1"/>
            <a:r>
              <a:rPr lang="fi-FI" sz="1600" dirty="0"/>
              <a:t>Pääsääntöisesti työnantaja ja –tekijä vastaavat yhteisvastuullisesti vahingon kärsineen oikeudenkäyntikuluista</a:t>
            </a:r>
          </a:p>
          <a:p>
            <a:pPr lvl="1"/>
            <a:r>
              <a:rPr lang="fi-FI" sz="1600" dirty="0"/>
              <a:t>Jos selvää huolimattomuutta tai tahallisuutta teossa, työnantaja voi periä maksamansa (isännänvastuu) korvauksen osittain tai kokonaan vahingon aiheuttaneelta työntekijältä</a:t>
            </a:r>
          </a:p>
          <a:p>
            <a:pPr lvl="1"/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953949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6488"/>
          </a:xfrm>
        </p:spPr>
        <p:txBody>
          <a:bodyPr/>
          <a:lstStyle/>
          <a:p>
            <a:r>
              <a:rPr lang="fi-FI" dirty="0"/>
              <a:t>Erityispiirteitä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71614"/>
            <a:ext cx="10515600" cy="5029199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Läheltä piti vs. todellinen vahinko</a:t>
            </a:r>
          </a:p>
          <a:p>
            <a:pPr lvl="1"/>
            <a:r>
              <a:rPr lang="fi-FI" dirty="0"/>
              <a:t>Osallisen kokemus määrittää, koska tarvitaan protokollaa</a:t>
            </a:r>
          </a:p>
          <a:p>
            <a:r>
              <a:rPr lang="fi-FI" dirty="0"/>
              <a:t>Suositus käyttää protokollaa vakavien virheiden / vahinkojen sattuessa (yksikön yleinen toimintatapa)	</a:t>
            </a:r>
          </a:p>
          <a:p>
            <a:pPr lvl="1"/>
            <a:r>
              <a:rPr lang="fi-FI" dirty="0"/>
              <a:t>Mikäli kyseessä tapahtumaketju, jonka seurauksena asiakas tai potilas menehtyy tai vammautuu, tulisi protokollaa käyttää</a:t>
            </a:r>
          </a:p>
          <a:p>
            <a:r>
              <a:rPr lang="fi-FI" dirty="0"/>
              <a:t>Kevennetty protokolla usein riittää pienemmissä asioissa</a:t>
            </a:r>
          </a:p>
          <a:p>
            <a:r>
              <a:rPr lang="fi-FI" dirty="0"/>
              <a:t>Joskus tieto tapahtuneesta tulee jälkikäteen</a:t>
            </a:r>
          </a:p>
          <a:p>
            <a:pPr lvl="1"/>
            <a:r>
              <a:rPr lang="fi-FI" dirty="0"/>
              <a:t>Second victim -prosessi alkaa siitä, kun tieto tavoittaa osallisen</a:t>
            </a:r>
          </a:p>
          <a:p>
            <a:r>
              <a:rPr lang="fi-FI" dirty="0"/>
              <a:t>Tapahtuman käsittely tärkeää, koska se voi avata vanhoja ”traumoja” ja vaikuttaa suorituskykyyn, ammatilliseen itsetuntoon ja yleisesti osallisen eheyteen </a:t>
            </a:r>
          </a:p>
          <a:p>
            <a:r>
              <a:rPr lang="fi-FI" dirty="0"/>
              <a:t>Työtapaturmat aiheuttavat joskus saman henkisen prosessin käynnistymisen</a:t>
            </a:r>
          </a:p>
        </p:txBody>
      </p:sp>
    </p:spTree>
    <p:extLst>
      <p:ext uri="{BB962C8B-B14F-4D97-AF65-F5344CB8AC3E}">
        <p14:creationId xmlns:p14="http://schemas.microsoft.com/office/powerpoint/2010/main" val="89264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599"/>
          </a:xfrm>
        </p:spPr>
        <p:txBody>
          <a:bodyPr/>
          <a:lstStyle/>
          <a:p>
            <a:pPr algn="r"/>
            <a:r>
              <a:rPr lang="fi-FI" dirty="0"/>
              <a:t>Virheentekijän tarkistuslista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87484"/>
            <a:ext cx="10515600" cy="4688378"/>
          </a:xfrm>
        </p:spPr>
        <p:txBody>
          <a:bodyPr numCol="2"/>
          <a:lstStyle/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Olenko nöyrä virheen edessä?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Voinko oppia tapahtumasta itse?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Kohtaanko aidosti potilaan / omaiset (yhdessä esihenkilön kanssa)?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Olenko armollinen itselleni?  Voisiko sama käydä muille?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Voiko yhteisöni ja organisaationi kehittyä paremmaksi käsittelemällä virheen?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Otanko apua vastaan?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Pyydänkö anteeksi- saanko anteeksi?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Nousenko jaloilleni vai annanko virheen määrittää uraani?</a:t>
            </a:r>
          </a:p>
        </p:txBody>
      </p:sp>
    </p:spTree>
    <p:extLst>
      <p:ext uri="{BB962C8B-B14F-4D97-AF65-F5344CB8AC3E}">
        <p14:creationId xmlns:p14="http://schemas.microsoft.com/office/powerpoint/2010/main" val="3736078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i-FI" dirty="0"/>
              <a:t>Kollegan tarkistuslista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Osaanko kuunnella? Älä vertaa.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Tarjoanko apua, olenko valmis kulkemaan rinnalla?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Otanko oppia muiden virheistä?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Otanko asiat puheeksi yksikössä rohkeasti syyllistämättä, mutta vaatimalla systeemivirheiden korjaamista? </a:t>
            </a:r>
          </a:p>
          <a:p>
            <a:pPr>
              <a:buFont typeface="Wingdings" panose="05000000000000000000" pitchFamily="2" charset="2"/>
              <a:buChar char="q"/>
            </a:pPr>
            <a:endParaRPr lang="fi-FI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Puutunko epäasialliseen virheiden käsittelyyn, puolustanko virheentekijää?</a:t>
            </a:r>
          </a:p>
        </p:txBody>
      </p:sp>
    </p:spTree>
    <p:extLst>
      <p:ext uri="{BB962C8B-B14F-4D97-AF65-F5344CB8AC3E}">
        <p14:creationId xmlns:p14="http://schemas.microsoft.com/office/powerpoint/2010/main" val="4253812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i-FI" dirty="0"/>
              <a:t>Esihenkilön ja organisaation tarkistuslista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827030"/>
          </a:xfrm>
        </p:spPr>
        <p:txBody>
          <a:bodyPr numCol="2"/>
          <a:lstStyle/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Ovatko ihmiset ok?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Ovatko laitoksen tilat turvalliset, varmistettuja ja stabiilit?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Mikä on tapahtuman tarina?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Mitä olisi voinut tapahtua?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Mitkä tekijät johtivat tapahtumiin?</a:t>
            </a:r>
          </a:p>
          <a:p>
            <a:pPr>
              <a:buFont typeface="Wingdings" panose="05000000000000000000" pitchFamily="2" charset="2"/>
              <a:buChar char="q"/>
            </a:pPr>
            <a:endParaRPr lang="fi-FI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Mikä toimi hyvin, mikä huonosti?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Missä muualla tämä voisi tapahtua?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Mitä muuta minun pitää tietää tästä tapahtumasta?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931025" y="5525984"/>
            <a:ext cx="9933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Muista, että sinun reaktiosi tapahtumiin merkitsee tosi paljon!</a:t>
            </a:r>
          </a:p>
        </p:txBody>
      </p:sp>
    </p:spTree>
    <p:extLst>
      <p:ext uri="{BB962C8B-B14F-4D97-AF65-F5344CB8AC3E}">
        <p14:creationId xmlns:p14="http://schemas.microsoft.com/office/powerpoint/2010/main" val="3225298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970"/>
          </a:xfrm>
        </p:spPr>
        <p:txBody>
          <a:bodyPr/>
          <a:lstStyle/>
          <a:p>
            <a:r>
              <a:rPr lang="fi-FI" dirty="0"/>
              <a:t>Lähteet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72096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McDaniel, L.R. &amp; Morris, C. (2020). The Second Victim Phenomenon: How Are Midwives Affected? Journal of Midwifery and Women’s Health. </a:t>
            </a:r>
            <a:r>
              <a:rPr lang="en-US" dirty="0">
                <a:hlinkClick r:id="rId2"/>
              </a:rPr>
              <a:t>https://doi.org/10.1111/jmwh.13092</a:t>
            </a:r>
            <a:r>
              <a:rPr lang="en-US" dirty="0"/>
              <a:t> </a:t>
            </a:r>
            <a:endParaRPr lang="fi-FI" dirty="0"/>
          </a:p>
          <a:p>
            <a:r>
              <a:rPr lang="fi-FI" dirty="0" err="1"/>
              <a:t>Sandelin</a:t>
            </a:r>
            <a:r>
              <a:rPr lang="fi-FI" dirty="0"/>
              <a:t>, H. &amp; Roine, R.P. (2018). Diagnostiset virheet ovat keskeisiä potilasturvallisuutta vaarantavia tekijöitä. Duodecim 134(19): 1873-4. </a:t>
            </a:r>
            <a:r>
              <a:rPr lang="fi-FI" dirty="0">
                <a:hlinkClick r:id="rId3"/>
              </a:rPr>
              <a:t>https://www.duodecimlehti.fi/duo14533</a:t>
            </a:r>
            <a:r>
              <a:rPr lang="fi-FI" dirty="0"/>
              <a:t> </a:t>
            </a:r>
          </a:p>
          <a:p>
            <a:r>
              <a:rPr lang="fi-FI" dirty="0"/>
              <a:t>Scott, S.D., </a:t>
            </a:r>
            <a:r>
              <a:rPr lang="fi-FI" dirty="0" err="1"/>
              <a:t>Hirschinger</a:t>
            </a:r>
            <a:r>
              <a:rPr lang="fi-FI" dirty="0"/>
              <a:t>, L.E., </a:t>
            </a:r>
            <a:r>
              <a:rPr lang="fi-FI" dirty="0" err="1"/>
              <a:t>Cox</a:t>
            </a:r>
            <a:r>
              <a:rPr lang="fi-FI" dirty="0"/>
              <a:t>, K.R., </a:t>
            </a:r>
            <a:r>
              <a:rPr lang="fi-FI" dirty="0" err="1"/>
              <a:t>McCoig</a:t>
            </a:r>
            <a:r>
              <a:rPr lang="fi-FI" dirty="0"/>
              <a:t>, M., </a:t>
            </a:r>
            <a:r>
              <a:rPr lang="fi-FI" dirty="0" err="1"/>
              <a:t>Hahn-Cover</a:t>
            </a:r>
            <a:r>
              <a:rPr lang="fi-FI" dirty="0"/>
              <a:t>, K., </a:t>
            </a:r>
            <a:r>
              <a:rPr lang="fi-FI" dirty="0" err="1"/>
              <a:t>Epperly</a:t>
            </a:r>
            <a:r>
              <a:rPr lang="fi-FI" dirty="0"/>
              <a:t>, K.M, </a:t>
            </a:r>
            <a:r>
              <a:rPr lang="fi-FI" dirty="0" err="1"/>
              <a:t>Phillips</a:t>
            </a:r>
            <a:r>
              <a:rPr lang="fi-FI" dirty="0"/>
              <a:t>, E.C: &amp; Hall, M.D. (2010). </a:t>
            </a:r>
            <a:r>
              <a:rPr lang="fi-FI" dirty="0" err="1"/>
              <a:t>Caring</a:t>
            </a:r>
            <a:r>
              <a:rPr lang="fi-FI" dirty="0"/>
              <a:t> for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: </a:t>
            </a:r>
            <a:r>
              <a:rPr lang="fi-FI" dirty="0" err="1"/>
              <a:t>Deploying</a:t>
            </a:r>
            <a:r>
              <a:rPr lang="fi-FI" dirty="0"/>
              <a:t> a </a:t>
            </a:r>
            <a:r>
              <a:rPr lang="fi-FI" dirty="0" err="1"/>
              <a:t>Systemwide</a:t>
            </a:r>
            <a:r>
              <a:rPr lang="fi-FI" dirty="0"/>
              <a:t> Second Victim </a:t>
            </a:r>
            <a:r>
              <a:rPr lang="fi-FI" dirty="0" err="1"/>
              <a:t>Rapid</a:t>
            </a:r>
            <a:r>
              <a:rPr lang="fi-FI" dirty="0"/>
              <a:t> </a:t>
            </a:r>
            <a:r>
              <a:rPr lang="fi-FI" dirty="0" err="1"/>
              <a:t>Response</a:t>
            </a:r>
            <a:r>
              <a:rPr lang="fi-FI" dirty="0"/>
              <a:t> Team.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Joint</a:t>
            </a:r>
            <a:r>
              <a:rPr lang="fi-FI" i="1" dirty="0"/>
              <a:t> Commission Journal on </a:t>
            </a:r>
            <a:r>
              <a:rPr lang="fi-FI" i="1" dirty="0" err="1"/>
              <a:t>Quality</a:t>
            </a:r>
            <a:r>
              <a:rPr lang="fi-FI" i="1" dirty="0"/>
              <a:t> and </a:t>
            </a:r>
            <a:r>
              <a:rPr lang="fi-FI" i="1" dirty="0" err="1"/>
              <a:t>Patient</a:t>
            </a:r>
            <a:r>
              <a:rPr lang="fi-FI" i="1" dirty="0"/>
              <a:t> </a:t>
            </a:r>
            <a:r>
              <a:rPr lang="fi-FI" i="1" dirty="0" err="1"/>
              <a:t>Safety</a:t>
            </a:r>
            <a:r>
              <a:rPr lang="fi-FI" i="1" dirty="0"/>
              <a:t> </a:t>
            </a:r>
            <a:r>
              <a:rPr lang="fi-FI" dirty="0"/>
              <a:t>36(5), 233-240. </a:t>
            </a:r>
            <a:r>
              <a:rPr lang="fi-FI" dirty="0">
                <a:hlinkClick r:id="rId4"/>
              </a:rPr>
              <a:t>https://doi.org/10.1016/s1553-7250(10)36038-7</a:t>
            </a:r>
            <a:r>
              <a:rPr lang="fi-FI" dirty="0"/>
              <a:t>.  </a:t>
            </a:r>
          </a:p>
          <a:p>
            <a:r>
              <a:rPr lang="fi-FI" dirty="0" err="1"/>
              <a:t>Wu</a:t>
            </a:r>
            <a:r>
              <a:rPr lang="fi-FI" dirty="0"/>
              <a:t>, A.W., </a:t>
            </a:r>
            <a:r>
              <a:rPr lang="fi-FI" dirty="0" err="1"/>
              <a:t>Shapiro</a:t>
            </a:r>
            <a:r>
              <a:rPr lang="fi-FI" dirty="0"/>
              <a:t>, J., Harrison, R., Scott, S.D., Connors, C., </a:t>
            </a:r>
            <a:r>
              <a:rPr lang="fi-FI" dirty="0" err="1"/>
              <a:t>Kenney</a:t>
            </a:r>
            <a:r>
              <a:rPr lang="fi-FI" dirty="0"/>
              <a:t>, L. &amp; </a:t>
            </a:r>
            <a:r>
              <a:rPr lang="fi-FI" dirty="0" err="1"/>
              <a:t>Vanhaecht</a:t>
            </a:r>
            <a:r>
              <a:rPr lang="fi-FI" dirty="0"/>
              <a:t>, K. (2020). </a:t>
            </a:r>
            <a:r>
              <a:rPr lang="en-US" dirty="0"/>
              <a:t>The Impact of Adverse Events on Clinicians: What's in a Name? </a:t>
            </a:r>
            <a:r>
              <a:rPr lang="en-US" i="1" dirty="0"/>
              <a:t>Journal of Patient Safety </a:t>
            </a:r>
            <a:r>
              <a:rPr lang="en-US" dirty="0">
                <a:hlinkClick r:id="rId5"/>
              </a:rPr>
              <a:t>16(1):p 65-72, March 2020.</a:t>
            </a:r>
            <a:r>
              <a:rPr lang="en-US" dirty="0"/>
              <a:t> | </a:t>
            </a:r>
            <a:r>
              <a:rPr lang="en-US" i="1" dirty="0"/>
              <a:t>DOI: </a:t>
            </a:r>
            <a:r>
              <a:rPr lang="en-US" dirty="0"/>
              <a:t>10.1097/PTS.0000000000000256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846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Second victim -käsite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52380"/>
            <a:ext cx="10515600" cy="4600113"/>
          </a:xfrm>
        </p:spPr>
        <p:txBody>
          <a:bodyPr>
            <a:normAutofit/>
          </a:bodyPr>
          <a:lstStyle/>
          <a:p>
            <a:r>
              <a:rPr lang="fi-FI" dirty="0"/>
              <a:t>Second victim -käsitteellä tarkoitetaan terveydenhuollon ammattilaista, joka on ollut osallisena potilaan hoitoon liittyneessä vaaratapahtumassa ja kokee traumatisoitumista sen seurauksena. </a:t>
            </a:r>
          </a:p>
          <a:p>
            <a:r>
              <a:rPr lang="fi-FI" dirty="0"/>
              <a:t>Potilaalle hoito tai lääketieteellisten virheiden seurauksena aiheutuva vaaratapahtuma tai komplikaatio voi järkyttää kokeneimpiakin terveydenhuollon ammattilaisia, ja tällä voi olla merkittäviä vaikutuksia jopa ammattilaisten urapolkuihin.</a:t>
            </a:r>
          </a:p>
          <a:p>
            <a:pPr marL="0" indent="0">
              <a:buNone/>
            </a:pPr>
            <a:r>
              <a:rPr lang="fi-FI" dirty="0"/>
              <a:t>(Scott ym., 2010.) </a:t>
            </a:r>
          </a:p>
        </p:txBody>
      </p:sp>
    </p:spTree>
    <p:extLst>
      <p:ext uri="{BB962C8B-B14F-4D97-AF65-F5344CB8AC3E}">
        <p14:creationId xmlns:p14="http://schemas.microsoft.com/office/powerpoint/2010/main" val="53833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Second victim – toinen uhri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Second victim ilmiön kokemus voi johtaa merkittäviin fyysisiin, psyykkisiin ja psykososiaalisiin seurauksiin, jotka voivat vaikuttaa negatiivisesti ammattilaisen henkilökohtaiseen ja työelämään joko lyhyeksi tai pitkäksi aikaa. </a:t>
            </a:r>
          </a:p>
          <a:p>
            <a:r>
              <a:rPr lang="fi-FI" dirty="0"/>
              <a:t>Kun terveydenhuollon ammattilaiset kokevat haittatapahtuman, he voivat kokea syyllisyyden, häpeän, syyllisyyden, unettomuuden, eristäytymisen, avuttomuuden ja toivottomuuden tunteita sekä takaumia ja painajaisia, jolloin heistä tulee toinen uhri.</a:t>
            </a:r>
          </a:p>
          <a:p>
            <a:pPr marL="0" indent="0">
              <a:buNone/>
            </a:pPr>
            <a:r>
              <a:rPr lang="en-US" dirty="0"/>
              <a:t>(McDaniel &amp; Morris, 2020.)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082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097"/>
          </a:xfrm>
        </p:spPr>
        <p:txBody>
          <a:bodyPr/>
          <a:lstStyle/>
          <a:p>
            <a:r>
              <a:rPr lang="fi-FI" dirty="0"/>
              <a:t>Second victim –käsitteen käyttö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12916"/>
            <a:ext cx="10515600" cy="5070764"/>
          </a:xfrm>
        </p:spPr>
        <p:txBody>
          <a:bodyPr>
            <a:normAutofit fontScale="92500"/>
          </a:bodyPr>
          <a:lstStyle/>
          <a:p>
            <a:r>
              <a:rPr lang="fi-FI" dirty="0"/>
              <a:t>Termi Second victim luotiin korostamaan terveydenhuollon ammattilaisten kokemuksia haittatapahtumista sekä korostamaan tarvetta tukea heitä tehokkaasti. </a:t>
            </a:r>
          </a:p>
          <a:p>
            <a:r>
              <a:rPr lang="fi-FI" dirty="0"/>
              <a:t>Termin toinen uhri käytöstä on kuitenkin myös kiistaa. </a:t>
            </a:r>
          </a:p>
          <a:p>
            <a:r>
              <a:rPr lang="fi-FI" dirty="0"/>
              <a:t>Uhri -termin käyttö saattaa merkitä passiivisuutta tai leimauttaa asianomaisia ammattilaisia. </a:t>
            </a:r>
          </a:p>
          <a:p>
            <a:r>
              <a:rPr lang="fi-FI" dirty="0"/>
              <a:t>Jotkut potilaiden puolestapuhujat ovat myös loukkaantuneet termistä, koska he uskovat sen vähättelevän potilaiden ja perheiden kokemuksia. </a:t>
            </a:r>
          </a:p>
          <a:p>
            <a:r>
              <a:rPr lang="fi-FI" dirty="0"/>
              <a:t>Esimerkiksi poliittisille päättäjille ja terveydenhuollon johtajille toinen uhri -termillä voi olla kuitenkin myös arvoa, koska se on mieleenpainuva ja merkitsee kiireellisyyttä. </a:t>
            </a:r>
          </a:p>
          <a:p>
            <a:pPr marL="0" indent="0">
              <a:buNone/>
            </a:pPr>
            <a:r>
              <a:rPr lang="fi-FI" dirty="0"/>
              <a:t>(</a:t>
            </a:r>
            <a:r>
              <a:rPr lang="fi-FI" dirty="0" err="1"/>
              <a:t>Wu</a:t>
            </a:r>
            <a:r>
              <a:rPr lang="fi-FI" dirty="0"/>
              <a:t> ym. 2020.) </a:t>
            </a:r>
          </a:p>
        </p:txBody>
      </p:sp>
    </p:spTree>
    <p:extLst>
      <p:ext uri="{BB962C8B-B14F-4D97-AF65-F5344CB8AC3E}">
        <p14:creationId xmlns:p14="http://schemas.microsoft.com/office/powerpoint/2010/main" val="288564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13510" y="481503"/>
            <a:ext cx="10515600" cy="865159"/>
          </a:xfrm>
        </p:spPr>
        <p:txBody>
          <a:bodyPr/>
          <a:lstStyle/>
          <a:p>
            <a:r>
              <a:rPr lang="fi-FI" dirty="0" err="1"/>
              <a:t>Vaara-</a:t>
            </a:r>
            <a:r>
              <a:rPr lang="fi-FI" dirty="0"/>
              <a:t> ja haittatapahtumien yleisyys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13510" y="1671638"/>
            <a:ext cx="10515600" cy="4388948"/>
          </a:xfrm>
        </p:spPr>
        <p:txBody>
          <a:bodyPr>
            <a:normAutofit/>
          </a:bodyPr>
          <a:lstStyle/>
          <a:p>
            <a:r>
              <a:rPr lang="fi-FI" dirty="0"/>
              <a:t>On varsin tyypillistä, että terveydenhuollon ammattilaisista koostuvat tiimit ovat osallisena potilaaseen kohdistuvaan vaaratapahtumaan  </a:t>
            </a:r>
          </a:p>
          <a:p>
            <a:r>
              <a:rPr lang="fi-FI" dirty="0"/>
              <a:t>Tällöin kokonaiset tiimit voivat traumatisoitua odottamattomista kliinisistä tapahtumista tai lääketieteellisiä virheitä. (Scott ym., 2010) </a:t>
            </a:r>
          </a:p>
          <a:p>
            <a:r>
              <a:rPr lang="fi-FI" dirty="0"/>
              <a:t>Arvioiden mukaan jopa puolet terveydenhuollon ammattilaisista kokee potilaan hoitoon liittyvän vaaratapahtumatilanteen työuransa aikana (</a:t>
            </a:r>
            <a:r>
              <a:rPr lang="fi-FI" dirty="0" err="1"/>
              <a:t>McDaniel</a:t>
            </a:r>
            <a:r>
              <a:rPr lang="fi-FI" dirty="0"/>
              <a:t> &amp; Morris, 2020).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36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Syyllistämättömyys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Syyllistämätön ja myönteinen toimintakulttuuri, jossa kaikki uskaltavat avoimesti ilmoittaa virheensä ilman pelkoa jälkiseuraamuksista tai maineen tahriintumisesta, on erittäin tärkeä. </a:t>
            </a:r>
          </a:p>
          <a:p>
            <a:r>
              <a:rPr lang="fi-FI" dirty="0"/>
              <a:t>Syyllistämätön toiminta- ja turvallisuuskulttuuri mahdollistaa virheiden kautta oppimisen ja siten hoidon ja palveluiden laadun parantamisen. </a:t>
            </a:r>
          </a:p>
          <a:p>
            <a:r>
              <a:rPr lang="fi-FI" dirty="0"/>
              <a:t>Ilman luotettavaa tietoa haittatapahtumien määrästä emme pysty arvioimaan kehittämistoimenpiteiden vaikutusta. </a:t>
            </a:r>
          </a:p>
          <a:p>
            <a:r>
              <a:rPr lang="fi-FI" dirty="0"/>
              <a:t>Turvallisuus sosiaali- ja terveydenhuollossa ei saa jäädä puheen tasolle, vaan tarvitaan konkreettisia toimia ja toimijoiden aktiivisuutta, jotta haittatapahtumien tutkiminen ja tunnistaminen onnistuisi aikaisempaa paremmin ja ongelmakohtiin osattaisiin kohdentaa resursseja.</a:t>
            </a:r>
          </a:p>
          <a:p>
            <a:pPr marL="0" indent="0">
              <a:buNone/>
            </a:pPr>
            <a:r>
              <a:rPr lang="fi-FI" dirty="0"/>
              <a:t>(</a:t>
            </a:r>
            <a:r>
              <a:rPr lang="fi-FI" dirty="0" err="1"/>
              <a:t>Sandelin</a:t>
            </a:r>
            <a:r>
              <a:rPr lang="fi-FI" dirty="0"/>
              <a:t> &amp; Roine, 2018)</a:t>
            </a:r>
          </a:p>
        </p:txBody>
      </p:sp>
    </p:spTree>
    <p:extLst>
      <p:ext uri="{BB962C8B-B14F-4D97-AF65-F5344CB8AC3E}">
        <p14:creationId xmlns:p14="http://schemas.microsoft.com/office/powerpoint/2010/main" val="227064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82246"/>
            <a:ext cx="10515600" cy="1049338"/>
          </a:xfrm>
        </p:spPr>
        <p:txBody>
          <a:bodyPr/>
          <a:lstStyle/>
          <a:p>
            <a:r>
              <a:rPr lang="fi-FI" dirty="0" err="1"/>
              <a:t>Defusing</a:t>
            </a:r>
            <a:r>
              <a:rPr lang="fi-FI" dirty="0"/>
              <a:t> -toimintamalli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56769"/>
            <a:ext cx="10515600" cy="544353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Second victim –protokollalla voidaan nähdä olevan yhteys myös </a:t>
            </a:r>
            <a:r>
              <a:rPr lang="fi-FI" dirty="0" err="1"/>
              <a:t>Defusing</a:t>
            </a:r>
            <a:r>
              <a:rPr lang="fi-FI" dirty="0"/>
              <a:t> ja Debriefing -toimintamalleihin</a:t>
            </a:r>
          </a:p>
          <a:p>
            <a:r>
              <a:rPr lang="fi-FI" dirty="0" err="1"/>
              <a:t>Defusing</a:t>
            </a:r>
            <a:r>
              <a:rPr lang="fi-FI" dirty="0"/>
              <a:t> eli äkillisten, järkyttävien tilanteiden purkukeskustelu on asianomaisten kesken tapahtuva keskusteluhetki heti tapahtuman jälkeen tai viimeistään työvuoron lopussa.</a:t>
            </a:r>
          </a:p>
          <a:p>
            <a:r>
              <a:rPr lang="fi-FI" dirty="0" err="1"/>
              <a:t>Defusing</a:t>
            </a:r>
            <a:r>
              <a:rPr lang="fi-FI" dirty="0"/>
              <a:t>-keskustelun tarkoituksena on:</a:t>
            </a:r>
          </a:p>
          <a:p>
            <a:pPr lvl="1"/>
            <a:r>
              <a:rPr lang="fi-FI" dirty="0"/>
              <a:t>lievittää välittömästi tapahtuman aiheuttamaa stressireaktiota ja psyykkistä stressiä </a:t>
            </a:r>
          </a:p>
          <a:p>
            <a:pPr lvl="1"/>
            <a:r>
              <a:rPr lang="fi-FI" dirty="0"/>
              <a:t>mahdollistaa kokemuksen jakaminen saman kokeneiden kanssa</a:t>
            </a:r>
          </a:p>
          <a:p>
            <a:pPr lvl="1"/>
            <a:r>
              <a:rPr lang="fi-FI" dirty="0"/>
              <a:t>purkaa kokemuksia, mielikuvia ja tunteita</a:t>
            </a:r>
          </a:p>
          <a:p>
            <a:pPr lvl="1"/>
            <a:r>
              <a:rPr lang="fi-FI" dirty="0"/>
              <a:t>auttaa ryhmän jäseniä palaamaan normaaliin työhön ja palauttaa työ- ja toimintakyky mahdollisimman pian</a:t>
            </a:r>
          </a:p>
          <a:p>
            <a:pPr lvl="1"/>
            <a:r>
              <a:rPr lang="fi-FI" dirty="0"/>
              <a:t>vahvistaa työyhteisön sosiaalista verkostoa</a:t>
            </a:r>
          </a:p>
          <a:p>
            <a:pPr lvl="1"/>
            <a:r>
              <a:rPr lang="fi-FI" dirty="0"/>
              <a:t>ennaltaehkäistä eristäytymisen kokemusta</a:t>
            </a:r>
          </a:p>
          <a:p>
            <a:r>
              <a:rPr lang="fi-FI" dirty="0"/>
              <a:t>Purkukeskustelua vaativia tilanteita voivat olla muun muassa potilaan kuolema, väkivaltainen tai uhkaava tilanne, “läheltä piti” -tilanne, hoitovirhe, ristiriita tai mikä tahansa psyykkistä stressiä aiheuttava tilanne, joka on vaaraksi työn normaalille jatkamiselle.</a:t>
            </a:r>
          </a:p>
          <a:p>
            <a:pPr marL="0" indent="0">
              <a:buNone/>
            </a:pPr>
            <a:r>
              <a:rPr lang="fi-FI" dirty="0" err="1">
                <a:hlinkClick r:id="rId2"/>
              </a:rPr>
              <a:t>Psykososiaalisen</a:t>
            </a:r>
            <a:r>
              <a:rPr lang="fi-FI" dirty="0">
                <a:hlinkClick r:id="rId2"/>
              </a:rPr>
              <a:t> jaksamisen tukeminen | Sairaanhoitajat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247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888"/>
          </a:xfrm>
        </p:spPr>
        <p:txBody>
          <a:bodyPr/>
          <a:lstStyle/>
          <a:p>
            <a:r>
              <a:rPr lang="fi-FI" dirty="0" err="1"/>
              <a:t>Debriefing</a:t>
            </a:r>
            <a:r>
              <a:rPr lang="fi-FI" dirty="0"/>
              <a:t> -toimintamalli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5086350"/>
          </a:xfrm>
        </p:spPr>
        <p:txBody>
          <a:bodyPr>
            <a:normAutofit fontScale="77500" lnSpcReduction="20000"/>
          </a:bodyPr>
          <a:lstStyle/>
          <a:p>
            <a:r>
              <a:rPr lang="fi-FI" dirty="0" err="1"/>
              <a:t>Debriefing</a:t>
            </a:r>
            <a:r>
              <a:rPr lang="fi-FI" dirty="0"/>
              <a:t> eli traumaattisten, psyykkisesti kuormittavien tilanteiden jälkipuinti on koulutetun ohjaajan vetämä keskustelutilaisuus muutaman vuorokauden sisällä tapahtuneesta. </a:t>
            </a:r>
            <a:r>
              <a:rPr lang="fi-FI" dirty="0" err="1"/>
              <a:t>Debriefing</a:t>
            </a:r>
            <a:r>
              <a:rPr lang="fi-FI" dirty="0"/>
              <a:t> suositellaan pidettäväksi noin kaksi vuorokautta tapahtuman jälkeen.</a:t>
            </a:r>
          </a:p>
          <a:p>
            <a:r>
              <a:rPr lang="fi-FI" dirty="0"/>
              <a:t>Jälkipuinnin tavoitteena on</a:t>
            </a:r>
          </a:p>
          <a:p>
            <a:pPr lvl="1"/>
            <a:r>
              <a:rPr lang="fi-FI" dirty="0"/>
              <a:t>palauttaa työkyky mahdollisimman nopeasti </a:t>
            </a:r>
          </a:p>
          <a:p>
            <a:pPr lvl="1"/>
            <a:r>
              <a:rPr lang="fi-FI" dirty="0"/>
              <a:t>ennaltaehkäistä mahdolliset stressireaktiot</a:t>
            </a:r>
          </a:p>
          <a:p>
            <a:pPr lvl="1"/>
            <a:r>
              <a:rPr lang="fi-FI" dirty="0"/>
              <a:t>tukea työyhteisöä. </a:t>
            </a:r>
          </a:p>
          <a:p>
            <a:r>
              <a:rPr lang="fi-FI" dirty="0"/>
              <a:t>Esimies on avainasemassa jälkipuintitilanteen tarpeen tunnistamisessa. Hän myös ottaa yhteyttä jälkipuintia järjestävään tahoon eli esimerkiksi työterveyshuoltoon.</a:t>
            </a:r>
          </a:p>
          <a:p>
            <a:r>
              <a:rPr lang="fi-FI" dirty="0"/>
              <a:t>Jälkipuinnista hyötyvät työntekijät ja opiskelijat silloin, kun he joutuvat työssään kohtaamaan traumaattisen tilanteen. </a:t>
            </a:r>
          </a:p>
          <a:p>
            <a:r>
              <a:rPr lang="fi-FI" dirty="0"/>
              <a:t>Tällaisia tilanteita voivat olla väkivallan tai koskemattomuuden uhka, ”läheltä piti”-tilanne, väkivalta, työtapaturma, työtoverin itsemurha tai muu äkillinen kuolema, potilaan ennakoimaton kuolema tai itsemurha, potilasvahinko, hoitovirhe tai mikä tahansa muu työntekijää tai työyhteisöä kohdannut äkillinen erityistilanne.</a:t>
            </a:r>
          </a:p>
          <a:p>
            <a:pPr marL="0" indent="0">
              <a:buNone/>
            </a:pPr>
            <a:r>
              <a:rPr lang="fi-FI" dirty="0" err="1">
                <a:hlinkClick r:id="rId2"/>
              </a:rPr>
              <a:t>Psykososiaalisen</a:t>
            </a:r>
            <a:r>
              <a:rPr lang="fi-FI" dirty="0">
                <a:hlinkClick r:id="rId2"/>
              </a:rPr>
              <a:t> jaksamisen tukeminen | Sairaanhoitajat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0238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fi-FI" b="1" dirty="0"/>
              <a:t>Second victim -protokolla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334182"/>
              </p:ext>
            </p:extLst>
          </p:nvPr>
        </p:nvGraphicFramePr>
        <p:xfrm>
          <a:off x="482138" y="1413164"/>
          <a:ext cx="11247120" cy="476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57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TM03457491[[fn=Suurkaupunki]]</Template>
  <TotalTime>1027</TotalTime>
  <Words>1687</Words>
  <Application>Microsoft Office PowerPoint</Application>
  <PresentationFormat>Laajakuva</PresentationFormat>
  <Paragraphs>232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Office-teema</vt:lpstr>
      <vt:lpstr>Second victim –protokolla </vt:lpstr>
      <vt:lpstr>Second victim -käsite</vt:lpstr>
      <vt:lpstr>Second victim – toinen uhri</vt:lpstr>
      <vt:lpstr>Second victim –käsitteen käyttö</vt:lpstr>
      <vt:lpstr>Vaara- ja haittatapahtumien yleisyys</vt:lpstr>
      <vt:lpstr>Syyllistämättömyys</vt:lpstr>
      <vt:lpstr>Defusing -toimintamalli</vt:lpstr>
      <vt:lpstr>Debriefing -toimintamalli</vt:lpstr>
      <vt:lpstr>Second victim -protokolla</vt:lpstr>
      <vt:lpstr>1 - Tapahtumahetki</vt:lpstr>
      <vt:lpstr>2 - Asian realisoituminen, selvittely alkaa</vt:lpstr>
      <vt:lpstr>3 - Viikkoja- tapauksen selvittely</vt:lpstr>
      <vt:lpstr>4 - Kuukausia-tapauksen raportointi,       mahdolliset seuraamukset</vt:lpstr>
      <vt:lpstr>5 – Lopputulos – puoli vuotta</vt:lpstr>
      <vt:lpstr>Erityispiirteitä</vt:lpstr>
      <vt:lpstr>Virheentekijän tarkistuslista</vt:lpstr>
      <vt:lpstr>Kollegan tarkistuslista</vt:lpstr>
      <vt:lpstr>Esihenkilön ja organisaation tarkistuslista</vt:lpstr>
      <vt:lpstr>Lähteet </vt:lpstr>
    </vt:vector>
  </TitlesOfParts>
  <Company>Medbit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victim –protokolla</dc:title>
  <dc:creator>Hautala Tanja</dc:creator>
  <cp:lastModifiedBy>Tirilä-Raittinen Vilja</cp:lastModifiedBy>
  <cp:revision>30</cp:revision>
  <dcterms:created xsi:type="dcterms:W3CDTF">2023-03-23T12:05:14Z</dcterms:created>
  <dcterms:modified xsi:type="dcterms:W3CDTF">2023-10-13T16:02:21Z</dcterms:modified>
</cp:coreProperties>
</file>